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eur et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12" name="Titre de la pré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13" name="Texte niveau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écla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e niveau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Déclaration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it import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e niveau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Données clés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Données clés</a:t>
            </a:r>
          </a:p>
        </p:txBody>
      </p:sp>
      <p:sp>
        <p:nvSpPr>
          <p:cNvPr id="10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Texte niveau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 Citation notable 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l de salade avec du riz frit, des œufs durs et des baguette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l avec des beignets de saumon, de la salade et du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l de pâtes pappardelle avec du beurre maître d’hôtel, des noisettes grillées et des lamelles de parmesan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l de salade avec du riz frit, des œufs durs et des baguette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ts et citrons vert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re de la pré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23" name="Auteur et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24" name="Texte niveau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tre 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l avec des beignets de saumon, de la salade et du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itre de diapositiv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Titre de diapositive</a:t>
            </a:r>
          </a:p>
        </p:txBody>
      </p:sp>
      <p:sp>
        <p:nvSpPr>
          <p:cNvPr id="34" name="Texte niveau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re de diapositiv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43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44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61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l de pâtes pappardelle avec du beurre maître d’hôtel, des noisettes grillées et des lamelles de parmesan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6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re de section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Titre de section</a:t>
            </a:r>
          </a:p>
        </p:txBody>
      </p:sp>
      <p:sp>
        <p:nvSpPr>
          <p:cNvPr id="72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seu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80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8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re de l’ordre du jour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l’ordre du jour</a:t>
            </a:r>
          </a:p>
        </p:txBody>
      </p:sp>
      <p:sp>
        <p:nvSpPr>
          <p:cNvPr id="89" name="Sous-titre de l’ordre du jour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l’ordre du jour</a:t>
            </a:r>
          </a:p>
        </p:txBody>
      </p:sp>
      <p:sp>
        <p:nvSpPr>
          <p:cNvPr id="90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Rubriques de l’ordre du jour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Titre de diapositive</a:t>
            </a:r>
          </a:p>
        </p:txBody>
      </p:sp>
      <p:sp>
        <p:nvSpPr>
          <p:cNvPr id="3" name="Texte niveau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fr.wikipedia.org/wiki/%C3%89pid%C3%A9mie_de_chol%C3%A9ra_de_Broad_Street#/media/Fichier:Snow-cholera-map-1.jpg" TargetMode="External"/><Relationship Id="rId3" Type="http://schemas.openxmlformats.org/officeDocument/2006/relationships/hyperlink" Target="https://pixabay.com/" TargetMode="External"/><Relationship Id="rId4" Type="http://schemas.openxmlformats.org/officeDocument/2006/relationships/hyperlink" Target="https://geoservices.ign.fr/adminexpress#telechargement" TargetMode="External"/><Relationship Id="rId5" Type="http://schemas.openxmlformats.org/officeDocument/2006/relationships/hyperlink" Target="https://fr.wikipedia.org/wiki/Liste_de_spots_de_surf" TargetMode="External"/><Relationship Id="rId6" Type="http://schemas.openxmlformats.org/officeDocument/2006/relationships/hyperlink" Target="http://snowcamp.io" TargetMode="External"/><Relationship Id="rId7" Type="http://schemas.openxmlformats.org/officeDocument/2006/relationships/image" Target="../media/image1.tif"/><Relationship Id="rId8" Type="http://schemas.openxmlformats.org/officeDocument/2006/relationships/image" Target="../media/image5.jpeg"/><Relationship Id="rId9" Type="http://schemas.openxmlformats.org/officeDocument/2006/relationships/image" Target="../media/image6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now-cholera-map-1.jpg" descr="Snow-cholera-map-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450764" y="-7142305"/>
            <a:ext cx="34153786" cy="3203741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Il était une fois la cartographie 🗺️…"/>
          <p:cNvSpPr txBox="1"/>
          <p:nvPr/>
        </p:nvSpPr>
        <p:spPr>
          <a:xfrm>
            <a:off x="253960" y="199833"/>
            <a:ext cx="20730218" cy="360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7500">
                <a:ln w="1270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gradFill flip="none" rotWithShape="1">
                  <a:gsLst>
                    <a:gs pos="0">
                      <a:schemeClr val="accent1">
                        <a:lumOff val="16847"/>
                      </a:schemeClr>
                    </a:gs>
                    <a:gs pos="100000">
                      <a:schemeClr val="accent1">
                        <a:lumOff val="-13575"/>
                      </a:schemeClr>
                    </a:gs>
                  </a:gsLst>
                  <a:lin ang="5400000" scaled="0"/>
                </a:gradFill>
                <a:effectLst>
                  <a:outerShdw sx="100000" sy="100000" kx="0" ky="0" algn="b" rotWithShape="0" blurRad="12700" dist="63500" dir="18900000">
                    <a:srgbClr val="000000">
                      <a:alpha val="25000"/>
                    </a:srgbClr>
                  </a:outerShdw>
                </a:effectLst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t>Il était une fois la cartographie 🗺️ </a:t>
            </a:r>
          </a:p>
          <a:p>
            <a:pPr algn="l">
              <a:defRPr b="1" sz="7500">
                <a:ln w="1270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gradFill flip="none" rotWithShape="1">
                  <a:gsLst>
                    <a:gs pos="0">
                      <a:schemeClr val="accent1">
                        <a:lumOff val="16847"/>
                      </a:schemeClr>
                    </a:gs>
                    <a:gs pos="100000">
                      <a:schemeClr val="accent1">
                        <a:lumOff val="-13575"/>
                      </a:schemeClr>
                    </a:gs>
                  </a:gsLst>
                  <a:lin ang="5400000" scaled="0"/>
                </a:gradFill>
                <a:effectLst>
                  <a:outerShdw sx="100000" sy="100000" kx="0" ky="0" algn="b" rotWithShape="0" blurRad="12700" dist="63500" dir="18900000">
                    <a:srgbClr val="000000">
                      <a:alpha val="25000"/>
                    </a:srgbClr>
                  </a:outerShdw>
                </a:effectLst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t>Comment et pourquoi ajouter une carte à vos applications ?</a:t>
            </a:r>
          </a:p>
        </p:txBody>
      </p:sp>
      <p:grpSp>
        <p:nvGrpSpPr>
          <p:cNvPr id="156" name="Grouper"/>
          <p:cNvGrpSpPr/>
          <p:nvPr/>
        </p:nvGrpSpPr>
        <p:grpSpPr>
          <a:xfrm>
            <a:off x="6560226" y="-960996"/>
            <a:ext cx="24414046" cy="14998394"/>
            <a:chOff x="-4" y="0"/>
            <a:chExt cx="24414044" cy="14998393"/>
          </a:xfrm>
        </p:grpSpPr>
        <p:sp>
          <p:nvSpPr>
            <p:cNvPr id="153" name="Figure"/>
            <p:cNvSpPr/>
            <p:nvPr/>
          </p:nvSpPr>
          <p:spPr>
            <a:xfrm>
              <a:off x="-5" y="0"/>
              <a:ext cx="24414045" cy="149983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9" h="21600" fill="norm" stroke="1" extrusionOk="0">
                  <a:moveTo>
                    <a:pt x="21519" y="0"/>
                  </a:moveTo>
                  <a:lnTo>
                    <a:pt x="21519" y="21253"/>
                  </a:lnTo>
                  <a:lnTo>
                    <a:pt x="51" y="21600"/>
                  </a:lnTo>
                  <a:cubicBezTo>
                    <a:pt x="-81" y="20869"/>
                    <a:pt x="46" y="20079"/>
                    <a:pt x="381" y="19549"/>
                  </a:cubicBezTo>
                  <a:cubicBezTo>
                    <a:pt x="880" y="18758"/>
                    <a:pt x="1631" y="18787"/>
                    <a:pt x="2329" y="18856"/>
                  </a:cubicBezTo>
                  <a:cubicBezTo>
                    <a:pt x="5793" y="19200"/>
                    <a:pt x="9305" y="19377"/>
                    <a:pt x="12650" y="17837"/>
                  </a:cubicBezTo>
                  <a:cubicBezTo>
                    <a:pt x="13855" y="17283"/>
                    <a:pt x="15020" y="16514"/>
                    <a:pt x="15922" y="15070"/>
                  </a:cubicBezTo>
                  <a:cubicBezTo>
                    <a:pt x="18292" y="11270"/>
                    <a:pt x="17837" y="4511"/>
                    <a:pt x="20440" y="1052"/>
                  </a:cubicBezTo>
                  <a:cubicBezTo>
                    <a:pt x="20767" y="618"/>
                    <a:pt x="21130" y="264"/>
                    <a:pt x="2151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Off val="16847"/>
                  </a:schemeClr>
                </a:gs>
                <a:gs pos="100000">
                  <a:schemeClr val="accent1">
                    <a:lumOff val="-13575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292100" dist="294365" dir="13665015">
                <a:srgbClr val="000000">
                  <a:alpha val="16789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54" name="Marc-Alexandre Blanchard"/>
            <p:cNvSpPr txBox="1"/>
            <p:nvPr/>
          </p:nvSpPr>
          <p:spPr>
            <a:xfrm>
              <a:off x="681514" y="13553285"/>
              <a:ext cx="20730220" cy="850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>
                <a:defRPr b="1" sz="5000">
                  <a:gradFill flip="none" rotWithShape="1">
                    <a:gsLst>
                      <a:gs pos="0">
                        <a:srgbClr val="FFFE07"/>
                      </a:gs>
                      <a:gs pos="100000">
                        <a:schemeClr val="accent4">
                          <a:hueOff val="348544"/>
                          <a:lumOff val="7139"/>
                        </a:schemeClr>
                      </a:gs>
                    </a:gsLst>
                    <a:lin ang="5400000" scaled="0"/>
                  </a:gradFill>
                  <a:latin typeface="Lucida Grande"/>
                  <a:ea typeface="Lucida Grande"/>
                  <a:cs typeface="Lucida Grande"/>
                  <a:sym typeface="Lucida Grande"/>
                </a:defRPr>
              </a:lvl1pPr>
            </a:lstStyle>
            <a:p>
              <a:pPr/>
              <a:r>
                <a:t>Marc-Alexandre Blanchard</a:t>
              </a:r>
            </a:p>
          </p:txBody>
        </p:sp>
        <p:pic>
          <p:nvPicPr>
            <p:cNvPr id="155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5623998" y="12439011"/>
              <a:ext cx="1778787" cy="192701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57" name="Figure"/>
          <p:cNvSpPr/>
          <p:nvPr/>
        </p:nvSpPr>
        <p:spPr>
          <a:xfrm>
            <a:off x="16949284" y="17589468"/>
            <a:ext cx="26299432" cy="147574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ubicBezTo>
                  <a:pt x="779" y="19702"/>
                  <a:pt x="1806" y="18171"/>
                  <a:pt x="2992" y="17140"/>
                </a:cubicBezTo>
                <a:cubicBezTo>
                  <a:pt x="4000" y="16264"/>
                  <a:pt x="5097" y="15760"/>
                  <a:pt x="6242" y="15755"/>
                </a:cubicBezTo>
                <a:cubicBezTo>
                  <a:pt x="7436" y="15750"/>
                  <a:pt x="8635" y="16304"/>
                  <a:pt x="9807" y="16822"/>
                </a:cubicBezTo>
                <a:cubicBezTo>
                  <a:pt x="12200" y="17877"/>
                  <a:pt x="14571" y="18704"/>
                  <a:pt x="16515" y="15739"/>
                </a:cubicBezTo>
                <a:cubicBezTo>
                  <a:pt x="18939" y="12042"/>
                  <a:pt x="18141" y="4717"/>
                  <a:pt x="20595" y="1069"/>
                </a:cubicBezTo>
                <a:cubicBezTo>
                  <a:pt x="20896" y="621"/>
                  <a:pt x="21235" y="260"/>
                  <a:pt x="2160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Off val="16847"/>
                </a:schemeClr>
              </a:gs>
              <a:gs pos="100000">
                <a:schemeClr val="accent1">
                  <a:lumOff val="-13575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292100" dist="294365" dir="13665015">
              <a:srgbClr val="000000">
                <a:alpha val="16789"/>
              </a:srgbClr>
            </a:outerShdw>
          </a:effectLst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1">
            <a:hueOff val="114395"/>
            <a:lumOff val="-2497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rouper"/>
          <p:cNvGrpSpPr/>
          <p:nvPr/>
        </p:nvGrpSpPr>
        <p:grpSpPr>
          <a:xfrm>
            <a:off x="-15052" y="-32693"/>
            <a:ext cx="12991967" cy="2142858"/>
            <a:chOff x="0" y="0"/>
            <a:chExt cx="12991965" cy="2142857"/>
          </a:xfrm>
        </p:grpSpPr>
        <p:sp>
          <p:nvSpPr>
            <p:cNvPr id="159" name="Figure"/>
            <p:cNvSpPr/>
            <p:nvPr/>
          </p:nvSpPr>
          <p:spPr>
            <a:xfrm rot="5400000">
              <a:off x="5309593" y="-5309516"/>
              <a:ext cx="2142780" cy="12761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7" fill="norm" stroke="1" extrusionOk="0">
                  <a:moveTo>
                    <a:pt x="0" y="107"/>
                  </a:moveTo>
                  <a:lnTo>
                    <a:pt x="0" y="21487"/>
                  </a:lnTo>
                  <a:lnTo>
                    <a:pt x="21600" y="21467"/>
                  </a:lnTo>
                  <a:cubicBezTo>
                    <a:pt x="19412" y="20135"/>
                    <a:pt x="18139" y="18776"/>
                    <a:pt x="17490" y="17407"/>
                  </a:cubicBezTo>
                  <a:cubicBezTo>
                    <a:pt x="15296" y="12776"/>
                    <a:pt x="16173" y="7776"/>
                    <a:pt x="15528" y="3182"/>
                  </a:cubicBezTo>
                  <a:cubicBezTo>
                    <a:pt x="15466" y="2741"/>
                    <a:pt x="15305" y="2305"/>
                    <a:pt x="14952" y="1903"/>
                  </a:cubicBezTo>
                  <a:cubicBezTo>
                    <a:pt x="14507" y="1397"/>
                    <a:pt x="13663" y="866"/>
                    <a:pt x="10401" y="405"/>
                  </a:cubicBezTo>
                  <a:cubicBezTo>
                    <a:pt x="7651" y="16"/>
                    <a:pt x="3654" y="-113"/>
                    <a:pt x="0" y="107"/>
                  </a:cubicBezTo>
                  <a:close/>
                </a:path>
              </a:pathLst>
            </a:cu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84200" dist="194753" dir="2700000">
                <a:srgbClr val="000000">
                  <a:alpha val="34792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60" name="Cas d’usage : Analyse spatiale avancée"/>
            <p:cNvSpPr txBox="1"/>
            <p:nvPr/>
          </p:nvSpPr>
          <p:spPr>
            <a:xfrm>
              <a:off x="318669" y="0"/>
              <a:ext cx="12673297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defRPr b="1" sz="35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lvl1pPr>
            </a:lstStyle>
            <a:p>
              <a:pPr/>
              <a:r>
                <a:t>Cas d’usage : Analyse spatiale avancée </a:t>
              </a:r>
            </a:p>
          </p:txBody>
        </p:sp>
        <p:sp>
          <p:nvSpPr>
            <p:cNvPr id="161" name="La carte au service du quotidien…"/>
            <p:cNvSpPr txBox="1"/>
            <p:nvPr/>
          </p:nvSpPr>
          <p:spPr>
            <a:xfrm>
              <a:off x="44335" y="566710"/>
              <a:ext cx="12673296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5" algn="l">
                <a:defRPr sz="32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pPr>
              <a:r>
                <a:t>La carte au service du quotidien…</a:t>
              </a:r>
            </a:p>
          </p:txBody>
        </p:sp>
      </p:grpSp>
      <p:grpSp>
        <p:nvGrpSpPr>
          <p:cNvPr id="168" name="Grouper"/>
          <p:cNvGrpSpPr/>
          <p:nvPr/>
        </p:nvGrpSpPr>
        <p:grpSpPr>
          <a:xfrm>
            <a:off x="1021179" y="2660929"/>
            <a:ext cx="6805991" cy="3596673"/>
            <a:chOff x="0" y="0"/>
            <a:chExt cx="6805989" cy="3596671"/>
          </a:xfrm>
        </p:grpSpPr>
        <p:sp>
          <p:nvSpPr>
            <p:cNvPr id="163" name="Grouper"/>
            <p:cNvSpPr/>
            <p:nvPr/>
          </p:nvSpPr>
          <p:spPr>
            <a:xfrm>
              <a:off x="0" y="0"/>
              <a:ext cx="6805990" cy="3596672"/>
            </a:xfrm>
            <a:prstGeom prst="rect">
              <a:avLst/>
            </a:pr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0" dist="139371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grpSp>
          <p:nvGrpSpPr>
            <p:cNvPr id="166" name="Grouper"/>
            <p:cNvGrpSpPr/>
            <p:nvPr/>
          </p:nvGrpSpPr>
          <p:grpSpPr>
            <a:xfrm>
              <a:off x="4383435" y="188476"/>
              <a:ext cx="2152634" cy="3219720"/>
              <a:chOff x="0" y="0"/>
              <a:chExt cx="2152632" cy="3219719"/>
            </a:xfrm>
          </p:grpSpPr>
          <p:sp>
            <p:nvSpPr>
              <p:cNvPr id="164" name="Planche de surf"/>
              <p:cNvSpPr/>
              <p:nvPr/>
            </p:nvSpPr>
            <p:spPr>
              <a:xfrm>
                <a:off x="1073919" y="95298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5E5E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165" name="Planche de surf"/>
              <p:cNvSpPr/>
              <p:nvPr/>
            </p:nvSpPr>
            <p:spPr>
              <a:xfrm rot="20788614">
                <a:off x="341893" y="83813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sp>
          <p:nvSpPr>
            <p:cNvPr id="167" name="Contexte :…"/>
            <p:cNvSpPr txBox="1"/>
            <p:nvPr/>
          </p:nvSpPr>
          <p:spPr>
            <a:xfrm>
              <a:off x="312839" y="125110"/>
              <a:ext cx="4343104" cy="3346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Contexte :</a:t>
              </a: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Je souhaite savoir si je n’ai pas loupé un spot de Surf lors de mon roadtrip estival sur la côte Atlantique.</a:t>
              </a:r>
            </a:p>
          </p:txBody>
        </p:sp>
      </p:grpSp>
      <p:grpSp>
        <p:nvGrpSpPr>
          <p:cNvPr id="171" name="Grouper"/>
          <p:cNvGrpSpPr/>
          <p:nvPr/>
        </p:nvGrpSpPr>
        <p:grpSpPr>
          <a:xfrm>
            <a:off x="13508355" y="1807471"/>
            <a:ext cx="7140555" cy="4787441"/>
            <a:chOff x="0" y="0"/>
            <a:chExt cx="7140554" cy="4787439"/>
          </a:xfrm>
        </p:grpSpPr>
        <p:sp>
          <p:nvSpPr>
            <p:cNvPr id="169" name="Grouper"/>
            <p:cNvSpPr/>
            <p:nvPr/>
          </p:nvSpPr>
          <p:spPr>
            <a:xfrm>
              <a:off x="0" y="0"/>
              <a:ext cx="7140555" cy="4787440"/>
            </a:xfrm>
            <a:prstGeom prst="rect">
              <a:avLst/>
            </a:pr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0" dist="139371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0" name="Etape 1 : Extraire la géolocalisation des photos.…"/>
            <p:cNvSpPr txBox="1"/>
            <p:nvPr/>
          </p:nvSpPr>
          <p:spPr>
            <a:xfrm>
              <a:off x="328218" y="131260"/>
              <a:ext cx="6651828" cy="4452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Etape 1 : Extraire la géolocalisation des photos.</a:t>
              </a:r>
            </a:p>
            <a:p>
              <a:pPr algn="l">
                <a:spcBef>
                  <a:spcPts val="1500"/>
                </a:spcBef>
                <a:defRPr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pPr>
              <a:r>
                <a:t>A l’aide d’un script python et de la librairie </a:t>
              </a:r>
              <a:r>
                <a:rPr b="1"/>
                <a:t>P</a:t>
              </a:r>
              <a:r>
                <a:t>ython </a:t>
              </a:r>
              <a:r>
                <a:rPr b="1"/>
                <a:t>I</a:t>
              </a:r>
              <a:r>
                <a:t>maging </a:t>
              </a:r>
              <a:r>
                <a:rPr b="1"/>
                <a:t>L</a:t>
              </a:r>
              <a:r>
                <a:t>ibrary</a:t>
              </a:r>
            </a:p>
            <a:p>
              <a:pPr lvl="1" algn="l" defTabSz="457200">
                <a:defRPr sz="22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t>…</a:t>
              </a:r>
            </a:p>
            <a:p>
              <a:pPr lvl="1" algn="l" defTabSz="457200">
                <a:defRPr sz="1600">
                  <a:solidFill>
                    <a:srgbClr val="292929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rPr sz="2200">
                  <a:solidFill>
                    <a:srgbClr val="AF00DB"/>
                  </a:solidFill>
                </a:rPr>
                <a:t>import</a:t>
              </a:r>
              <a:r>
                <a:t> </a:t>
              </a:r>
              <a:r>
                <a:rPr sz="2200">
                  <a:solidFill>
                    <a:srgbClr val="000000"/>
                  </a:solidFill>
                </a:rPr>
                <a:t>PIL</a:t>
              </a:r>
            </a:p>
            <a:p>
              <a:pPr lvl="1" algn="l" defTabSz="457200">
                <a:defRPr sz="22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rPr>
                  <a:solidFill>
                    <a:srgbClr val="AF00DB"/>
                  </a:solidFill>
                </a:rPr>
                <a:t>from</a:t>
              </a:r>
              <a:r>
                <a:t> exif </a:t>
              </a:r>
              <a:r>
                <a:rPr>
                  <a:solidFill>
                    <a:srgbClr val="AF00DB"/>
                  </a:solidFill>
                </a:rPr>
                <a:t>import</a:t>
              </a:r>
              <a:r>
                <a:t> Image</a:t>
              </a:r>
            </a:p>
            <a:p>
              <a:pPr lvl="1" algn="l" defTabSz="457200">
                <a:defRPr sz="2200">
                  <a:solidFill>
                    <a:srgbClr val="A31515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rPr>
                  <a:solidFill>
                    <a:srgbClr val="AF00DB"/>
                  </a:solidFill>
                </a:rPr>
                <a:t>with</a:t>
              </a:r>
              <a:r>
                <a:rPr>
                  <a:solidFill>
                    <a:srgbClr val="000000"/>
                  </a:solidFill>
                </a:rPr>
                <a:t> </a:t>
              </a:r>
              <a:r>
                <a:rPr>
                  <a:solidFill>
                    <a:srgbClr val="795E26"/>
                  </a:solidFill>
                </a:rPr>
                <a:t>open</a:t>
              </a:r>
              <a:r>
                <a:rPr>
                  <a:solidFill>
                    <a:srgbClr val="000000"/>
                  </a:solidFill>
                </a:rPr>
                <a:t>(</a:t>
              </a:r>
              <a:r>
                <a:t>"photo.jpg"</a:t>
              </a:r>
              <a:r>
                <a:rPr>
                  <a:solidFill>
                    <a:srgbClr val="000000"/>
                  </a:solidFill>
                </a:rPr>
                <a:t>, “rb”) </a:t>
              </a:r>
              <a:r>
                <a:rPr>
                  <a:solidFill>
                    <a:srgbClr val="AF00DB"/>
                  </a:solidFill>
                </a:rPr>
                <a:t>as</a:t>
              </a:r>
              <a:r>
                <a:rPr>
                  <a:solidFill>
                    <a:srgbClr val="000000"/>
                  </a:solidFill>
                </a:rPr>
                <a:t> src:</a:t>
              </a:r>
              <a:endParaRPr>
                <a:solidFill>
                  <a:srgbClr val="000000"/>
                </a:solidFill>
              </a:endParaRPr>
            </a:p>
            <a:p>
              <a:pPr lvl="1" algn="l" defTabSz="457200">
                <a:defRPr sz="22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t> img = Image(src</a:t>
              </a:r>
            </a:p>
            <a:p>
              <a:pPr lvl="1" algn="l" defTabSz="457200">
                <a:defRPr sz="22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t> img.gps_longitude</a:t>
              </a:r>
            </a:p>
            <a:p>
              <a:pPr lvl="1" algn="l" defTabSz="457200">
                <a:defRPr sz="22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t>…</a:t>
              </a:r>
            </a:p>
          </p:txBody>
        </p:sp>
      </p:grpSp>
      <p:grpSp>
        <p:nvGrpSpPr>
          <p:cNvPr id="179" name="Grouper"/>
          <p:cNvGrpSpPr/>
          <p:nvPr/>
        </p:nvGrpSpPr>
        <p:grpSpPr>
          <a:xfrm>
            <a:off x="1148179" y="6935366"/>
            <a:ext cx="8374545" cy="6523068"/>
            <a:chOff x="0" y="0"/>
            <a:chExt cx="8374544" cy="6523066"/>
          </a:xfrm>
        </p:grpSpPr>
        <p:grpSp>
          <p:nvGrpSpPr>
            <p:cNvPr id="175" name="Grouper"/>
            <p:cNvGrpSpPr/>
            <p:nvPr/>
          </p:nvGrpSpPr>
          <p:grpSpPr>
            <a:xfrm>
              <a:off x="0" y="0"/>
              <a:ext cx="6805990" cy="3596672"/>
              <a:chOff x="0" y="0"/>
              <a:chExt cx="6805989" cy="3596671"/>
            </a:xfrm>
          </p:grpSpPr>
          <p:sp>
            <p:nvSpPr>
              <p:cNvPr id="172" name="Grouper"/>
              <p:cNvSpPr/>
              <p:nvPr/>
            </p:nvSpPr>
            <p:spPr>
              <a:xfrm>
                <a:off x="0" y="0"/>
                <a:ext cx="6805990" cy="3596672"/>
              </a:xfrm>
              <a:prstGeom prst="rect">
                <a:avLst/>
              </a:prstGeom>
              <a:solidFill>
                <a:srgbClr val="EFEFE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270000" dist="139371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173" name="Contrainte :…"/>
              <p:cNvSpPr txBox="1"/>
              <p:nvPr/>
            </p:nvSpPr>
            <p:spPr>
              <a:xfrm>
                <a:off x="312839" y="125110"/>
                <a:ext cx="4219586" cy="33464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 b="1"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Contrainte :</a:t>
                </a: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Je ne dispose que de mes photos qui par chance sont géolocalisées, ouf !</a:t>
                </a:r>
              </a:p>
            </p:txBody>
          </p:sp>
          <p:sp>
            <p:nvSpPr>
              <p:cNvPr id="174" name="Appareil photo"/>
              <p:cNvSpPr/>
              <p:nvPr/>
            </p:nvSpPr>
            <p:spPr>
              <a:xfrm>
                <a:off x="4934878" y="1285599"/>
                <a:ext cx="1443692" cy="1025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898" y="0"/>
                    </a:moveTo>
                    <a:cubicBezTo>
                      <a:pt x="7580" y="0"/>
                      <a:pt x="7176" y="305"/>
                      <a:pt x="7000" y="677"/>
                    </a:cubicBezTo>
                    <a:lnTo>
                      <a:pt x="6586" y="1551"/>
                    </a:lnTo>
                    <a:cubicBezTo>
                      <a:pt x="6410" y="1924"/>
                      <a:pt x="6006" y="2228"/>
                      <a:pt x="5689" y="2228"/>
                    </a:cubicBezTo>
                    <a:lnTo>
                      <a:pt x="3765" y="2228"/>
                    </a:lnTo>
                    <a:lnTo>
                      <a:pt x="3765" y="1931"/>
                    </a:lnTo>
                    <a:cubicBezTo>
                      <a:pt x="3765" y="1633"/>
                      <a:pt x="3592" y="1390"/>
                      <a:pt x="3380" y="1390"/>
                    </a:cubicBezTo>
                    <a:lnTo>
                      <a:pt x="1841" y="1390"/>
                    </a:lnTo>
                    <a:cubicBezTo>
                      <a:pt x="1629" y="1390"/>
                      <a:pt x="1456" y="1633"/>
                      <a:pt x="1456" y="1931"/>
                    </a:cubicBezTo>
                    <a:lnTo>
                      <a:pt x="1456" y="2228"/>
                    </a:lnTo>
                    <a:lnTo>
                      <a:pt x="1136" y="2228"/>
                    </a:lnTo>
                    <a:cubicBezTo>
                      <a:pt x="818" y="2228"/>
                      <a:pt x="434" y="2307"/>
                      <a:pt x="280" y="2404"/>
                    </a:cubicBezTo>
                    <a:cubicBezTo>
                      <a:pt x="127" y="2502"/>
                      <a:pt x="0" y="3380"/>
                      <a:pt x="0" y="3827"/>
                    </a:cubicBezTo>
                    <a:lnTo>
                      <a:pt x="0" y="20001"/>
                    </a:lnTo>
                    <a:cubicBezTo>
                      <a:pt x="0" y="20448"/>
                      <a:pt x="56" y="20992"/>
                      <a:pt x="125" y="21208"/>
                    </a:cubicBezTo>
                    <a:cubicBezTo>
                      <a:pt x="194" y="21424"/>
                      <a:pt x="818" y="21600"/>
                      <a:pt x="1136" y="21600"/>
                    </a:cubicBezTo>
                    <a:lnTo>
                      <a:pt x="20464" y="21600"/>
                    </a:lnTo>
                    <a:cubicBezTo>
                      <a:pt x="20782" y="21600"/>
                      <a:pt x="21166" y="21522"/>
                      <a:pt x="21320" y="21424"/>
                    </a:cubicBezTo>
                    <a:cubicBezTo>
                      <a:pt x="21473" y="21327"/>
                      <a:pt x="21600" y="20448"/>
                      <a:pt x="21600" y="20001"/>
                    </a:cubicBezTo>
                    <a:lnTo>
                      <a:pt x="21600" y="3827"/>
                    </a:lnTo>
                    <a:cubicBezTo>
                      <a:pt x="21600" y="3380"/>
                      <a:pt x="21475" y="2501"/>
                      <a:pt x="21322" y="2404"/>
                    </a:cubicBezTo>
                    <a:cubicBezTo>
                      <a:pt x="21168" y="2307"/>
                      <a:pt x="20782" y="2228"/>
                      <a:pt x="20464" y="2228"/>
                    </a:cubicBezTo>
                    <a:lnTo>
                      <a:pt x="15658" y="2228"/>
                    </a:lnTo>
                    <a:cubicBezTo>
                      <a:pt x="15341" y="2228"/>
                      <a:pt x="14935" y="1924"/>
                      <a:pt x="14759" y="1551"/>
                    </a:cubicBezTo>
                    <a:lnTo>
                      <a:pt x="14345" y="677"/>
                    </a:lnTo>
                    <a:cubicBezTo>
                      <a:pt x="14169" y="305"/>
                      <a:pt x="13765" y="0"/>
                      <a:pt x="13448" y="0"/>
                    </a:cubicBezTo>
                    <a:lnTo>
                      <a:pt x="11303" y="0"/>
                    </a:lnTo>
                    <a:cubicBezTo>
                      <a:pt x="10985" y="0"/>
                      <a:pt x="10702" y="0"/>
                      <a:pt x="10673" y="0"/>
                    </a:cubicBezTo>
                    <a:cubicBezTo>
                      <a:pt x="10645" y="0"/>
                      <a:pt x="10362" y="0"/>
                      <a:pt x="10044" y="0"/>
                    </a:cubicBezTo>
                    <a:lnTo>
                      <a:pt x="7898" y="0"/>
                    </a:lnTo>
                    <a:close/>
                    <a:moveTo>
                      <a:pt x="18530" y="5400"/>
                    </a:moveTo>
                    <a:cubicBezTo>
                      <a:pt x="18961" y="5400"/>
                      <a:pt x="19310" y="5891"/>
                      <a:pt x="19310" y="6498"/>
                    </a:cubicBezTo>
                    <a:cubicBezTo>
                      <a:pt x="19310" y="7104"/>
                      <a:pt x="18961" y="7595"/>
                      <a:pt x="18530" y="7595"/>
                    </a:cubicBezTo>
                    <a:cubicBezTo>
                      <a:pt x="18099" y="7595"/>
                      <a:pt x="17751" y="7104"/>
                      <a:pt x="17751" y="6498"/>
                    </a:cubicBezTo>
                    <a:cubicBezTo>
                      <a:pt x="17751" y="5891"/>
                      <a:pt x="18099" y="5400"/>
                      <a:pt x="18530" y="5400"/>
                    </a:cubicBezTo>
                    <a:close/>
                    <a:moveTo>
                      <a:pt x="10800" y="5887"/>
                    </a:moveTo>
                    <a:cubicBezTo>
                      <a:pt x="13210" y="5887"/>
                      <a:pt x="15171" y="8647"/>
                      <a:pt x="15171" y="12040"/>
                    </a:cubicBezTo>
                    <a:cubicBezTo>
                      <a:pt x="15171" y="15433"/>
                      <a:pt x="13210" y="18193"/>
                      <a:pt x="10800" y="18193"/>
                    </a:cubicBezTo>
                    <a:cubicBezTo>
                      <a:pt x="8390" y="18193"/>
                      <a:pt x="6429" y="15433"/>
                      <a:pt x="6429" y="12040"/>
                    </a:cubicBezTo>
                    <a:cubicBezTo>
                      <a:pt x="6429" y="8647"/>
                      <a:pt x="8390" y="5887"/>
                      <a:pt x="10800" y="5887"/>
                    </a:cubicBezTo>
                    <a:close/>
                    <a:moveTo>
                      <a:pt x="10800" y="7514"/>
                    </a:moveTo>
                    <a:cubicBezTo>
                      <a:pt x="9027" y="7514"/>
                      <a:pt x="7585" y="9544"/>
                      <a:pt x="7585" y="12040"/>
                    </a:cubicBezTo>
                    <a:cubicBezTo>
                      <a:pt x="7585" y="14536"/>
                      <a:pt x="9027" y="16568"/>
                      <a:pt x="10800" y="16568"/>
                    </a:cubicBezTo>
                    <a:cubicBezTo>
                      <a:pt x="12573" y="16568"/>
                      <a:pt x="14015" y="14536"/>
                      <a:pt x="14015" y="12040"/>
                    </a:cubicBezTo>
                    <a:cubicBezTo>
                      <a:pt x="14015" y="9544"/>
                      <a:pt x="12573" y="7514"/>
                      <a:pt x="10800" y="7514"/>
                    </a:cubicBezTo>
                    <a:close/>
                  </a:path>
                </a:pathLst>
              </a:custGeom>
              <a:solidFill>
                <a:schemeClr val="accent1">
                  <a:hueOff val="114395"/>
                  <a:lumOff val="-249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pic>
          <p:nvPicPr>
            <p:cNvPr id="176" name="seaside-2371915_1280.jpg" descr="seaside-2371915_1280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rot="1272057">
              <a:off x="4820961" y="3212675"/>
              <a:ext cx="3277010" cy="21428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177" name="biarritz-4013618_1280.jpg" descr="biarritz-4013618_1280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301745" y="3009575"/>
              <a:ext cx="3825082" cy="25490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178" name="biscarrosse-854647_1280.jpg" descr="biscarrosse-854647_1280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20774405">
              <a:off x="1364240" y="3816285"/>
              <a:ext cx="3496092" cy="2324356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</p:grpSp>
      <p:grpSp>
        <p:nvGrpSpPr>
          <p:cNvPr id="184" name="Grouper"/>
          <p:cNvGrpSpPr/>
          <p:nvPr/>
        </p:nvGrpSpPr>
        <p:grpSpPr>
          <a:xfrm>
            <a:off x="8592295" y="4158242"/>
            <a:ext cx="15709095" cy="8540477"/>
            <a:chOff x="0" y="0"/>
            <a:chExt cx="15709093" cy="8540475"/>
          </a:xfrm>
        </p:grpSpPr>
        <p:sp>
          <p:nvSpPr>
            <p:cNvPr id="180" name="Ligne"/>
            <p:cNvSpPr/>
            <p:nvPr/>
          </p:nvSpPr>
          <p:spPr>
            <a:xfrm rot="18460444">
              <a:off x="-918306" y="2466102"/>
              <a:ext cx="6387416" cy="817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61" fill="norm" stroke="1" extrusionOk="0">
                  <a:moveTo>
                    <a:pt x="0" y="21361"/>
                  </a:moveTo>
                  <a:cubicBezTo>
                    <a:pt x="3367" y="7113"/>
                    <a:pt x="7149" y="-239"/>
                    <a:pt x="10988" y="6"/>
                  </a:cubicBezTo>
                  <a:cubicBezTo>
                    <a:pt x="14699" y="243"/>
                    <a:pt x="18345" y="7580"/>
                    <a:pt x="21600" y="21361"/>
                  </a:cubicBezTo>
                </a:path>
              </a:pathLst>
            </a:custGeom>
            <a:noFill/>
            <a:ln w="63500" cap="flat">
              <a:solidFill>
                <a:srgbClr val="D5D5D5"/>
              </a:solidFill>
              <a:custDash>
                <a:ds d="600000" sp="6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181" name="Ligne"/>
            <p:cNvSpPr/>
            <p:nvPr/>
          </p:nvSpPr>
          <p:spPr>
            <a:xfrm rot="3137999">
              <a:off x="10248658" y="1242112"/>
              <a:ext cx="4958224" cy="3703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6" h="20947" fill="norm" stroke="1" extrusionOk="0">
                  <a:moveTo>
                    <a:pt x="0" y="1731"/>
                  </a:moveTo>
                  <a:cubicBezTo>
                    <a:pt x="4041" y="-653"/>
                    <a:pt x="8679" y="-570"/>
                    <a:pt x="12670" y="1957"/>
                  </a:cubicBezTo>
                  <a:cubicBezTo>
                    <a:pt x="18188" y="5452"/>
                    <a:pt x="21600" y="12912"/>
                    <a:pt x="21354" y="20947"/>
                  </a:cubicBezTo>
                </a:path>
              </a:pathLst>
            </a:custGeom>
            <a:noFill/>
            <a:ln w="63500" cap="flat">
              <a:solidFill>
                <a:srgbClr val="D5D5D5"/>
              </a:solidFill>
              <a:custDash>
                <a:ds d="600000" sp="6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graphicFrame>
          <p:nvGraphicFramePr>
            <p:cNvPr id="182" name="Tableau 1"/>
            <p:cNvGraphicFramePr/>
            <p:nvPr/>
          </p:nvGraphicFramePr>
          <p:xfrm>
            <a:off x="3837609" y="4467711"/>
            <a:ext cx="8742498" cy="4072765"/>
          </p:xfrm>
          <a:graphic xmlns:a="http://schemas.openxmlformats.org/drawingml/2006/main">
            <a:graphicData uri="http://schemas.openxmlformats.org/drawingml/2006/table">
              <a:tbl>
                <a:tblPr firstCol="0" firstRow="0" lastCol="0" lastRow="0" bandCol="0" bandRow="0" rtl="0">
                  <a:tableStyleId>{4C3C2611-4C71-4FC5-86AE-919BDF0F9419}</a:tableStyleId>
                </a:tblPr>
                <a:tblGrid>
                  <a:gridCol w="2892998"/>
                  <a:gridCol w="2892998"/>
                  <a:gridCol w="2892998"/>
                </a:tblGrid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b="1" sz="24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Nom photo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b="1" sz="24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X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b="1" sz="24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Y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img_1024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-1.264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44.389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img_1200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-1.443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43.673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img_1201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-1.554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43.488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…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…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…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183" name="On obtient un CSV que l’on peut importer dans PostGIS…"/>
            <p:cNvSpPr txBox="1"/>
            <p:nvPr/>
          </p:nvSpPr>
          <p:spPr>
            <a:xfrm>
              <a:off x="3835593" y="3525337"/>
              <a:ext cx="8683029" cy="9315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/>
            <a:p>
              <a:pPr algn="l">
                <a:defRPr sz="2700">
                  <a:solidFill>
                    <a:srgbClr val="E0E0E0"/>
                  </a:solidFill>
                </a:defRPr>
              </a:pPr>
              <a:r>
                <a:t>On obtient un CSV que l’on peut importer dans PostGIS</a:t>
              </a:r>
            </a:p>
            <a:p>
              <a:pPr algn="l">
                <a:defRPr sz="2700">
                  <a:solidFill>
                    <a:srgbClr val="E0E0E0"/>
                  </a:solidFill>
                </a:defRPr>
              </a:pPr>
              <a:r>
                <a:t>comme table </a:t>
              </a:r>
              <a:r>
                <a:rPr b="1"/>
                <a:t>PHOTOS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9" grpId="3"/>
      <p:bldP build="whole" bldLvl="1" animBg="1" rev="0" advAuto="0" spid="168" grpId="2"/>
      <p:bldP build="whole" bldLvl="1" animBg="1" rev="0" advAuto="0" spid="162" grpId="1"/>
      <p:bldP build="whole" bldLvl="1" animBg="1" rev="0" advAuto="0" spid="171" grpId="4"/>
      <p:bldP build="whole" bldLvl="1" animBg="1" rev="0" advAuto="0" spid="184" grpId="5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1">
            <a:hueOff val="114395"/>
            <a:lumOff val="-2497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er"/>
          <p:cNvGrpSpPr/>
          <p:nvPr/>
        </p:nvGrpSpPr>
        <p:grpSpPr>
          <a:xfrm>
            <a:off x="1021179" y="2660929"/>
            <a:ext cx="6805991" cy="3596673"/>
            <a:chOff x="0" y="0"/>
            <a:chExt cx="6805989" cy="3596671"/>
          </a:xfrm>
        </p:grpSpPr>
        <p:sp>
          <p:nvSpPr>
            <p:cNvPr id="186" name="Grouper"/>
            <p:cNvSpPr/>
            <p:nvPr/>
          </p:nvSpPr>
          <p:spPr>
            <a:xfrm>
              <a:off x="0" y="0"/>
              <a:ext cx="6805990" cy="3596672"/>
            </a:xfrm>
            <a:prstGeom prst="rect">
              <a:avLst/>
            </a:pr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0" dist="139371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grpSp>
          <p:nvGrpSpPr>
            <p:cNvPr id="189" name="Grouper"/>
            <p:cNvGrpSpPr/>
            <p:nvPr/>
          </p:nvGrpSpPr>
          <p:grpSpPr>
            <a:xfrm>
              <a:off x="4383435" y="188476"/>
              <a:ext cx="2152634" cy="3219720"/>
              <a:chOff x="0" y="0"/>
              <a:chExt cx="2152632" cy="3219719"/>
            </a:xfrm>
          </p:grpSpPr>
          <p:sp>
            <p:nvSpPr>
              <p:cNvPr id="187" name="Planche de surf"/>
              <p:cNvSpPr/>
              <p:nvPr/>
            </p:nvSpPr>
            <p:spPr>
              <a:xfrm>
                <a:off x="1073919" y="95298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5E5E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188" name="Planche de surf"/>
              <p:cNvSpPr/>
              <p:nvPr/>
            </p:nvSpPr>
            <p:spPr>
              <a:xfrm rot="20788614">
                <a:off x="341893" y="83813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sp>
          <p:nvSpPr>
            <p:cNvPr id="190" name="Contexte :…"/>
            <p:cNvSpPr txBox="1"/>
            <p:nvPr/>
          </p:nvSpPr>
          <p:spPr>
            <a:xfrm>
              <a:off x="312839" y="125110"/>
              <a:ext cx="4383537" cy="3346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Contexte :</a:t>
              </a: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Je souhaite savoir si je n’ai pas loupé un spot de Surf lors de mon roadtrip estival sur la côte Atlantique.</a:t>
              </a:r>
            </a:p>
          </p:txBody>
        </p:sp>
      </p:grpSp>
      <p:grpSp>
        <p:nvGrpSpPr>
          <p:cNvPr id="199" name="Grouper"/>
          <p:cNvGrpSpPr/>
          <p:nvPr/>
        </p:nvGrpSpPr>
        <p:grpSpPr>
          <a:xfrm>
            <a:off x="1148179" y="6935366"/>
            <a:ext cx="8374545" cy="6523068"/>
            <a:chOff x="0" y="0"/>
            <a:chExt cx="8374544" cy="6523066"/>
          </a:xfrm>
        </p:grpSpPr>
        <p:grpSp>
          <p:nvGrpSpPr>
            <p:cNvPr id="195" name="Grouper"/>
            <p:cNvGrpSpPr/>
            <p:nvPr/>
          </p:nvGrpSpPr>
          <p:grpSpPr>
            <a:xfrm>
              <a:off x="0" y="0"/>
              <a:ext cx="6805990" cy="3596672"/>
              <a:chOff x="0" y="0"/>
              <a:chExt cx="6805989" cy="3596671"/>
            </a:xfrm>
          </p:grpSpPr>
          <p:sp>
            <p:nvSpPr>
              <p:cNvPr id="192" name="Grouper"/>
              <p:cNvSpPr/>
              <p:nvPr/>
            </p:nvSpPr>
            <p:spPr>
              <a:xfrm>
                <a:off x="0" y="0"/>
                <a:ext cx="6805990" cy="3596672"/>
              </a:xfrm>
              <a:prstGeom prst="rect">
                <a:avLst/>
              </a:prstGeom>
              <a:solidFill>
                <a:srgbClr val="EFEFE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270000" dist="139371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193" name="Contrainte :…"/>
              <p:cNvSpPr txBox="1"/>
              <p:nvPr/>
            </p:nvSpPr>
            <p:spPr>
              <a:xfrm>
                <a:off x="312839" y="125110"/>
                <a:ext cx="4219586" cy="33464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 b="1"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Contrainte :</a:t>
                </a: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Je ne dispose que de mes photos qui par chance sont géolocalisées, ouf !</a:t>
                </a:r>
              </a:p>
            </p:txBody>
          </p:sp>
          <p:sp>
            <p:nvSpPr>
              <p:cNvPr id="194" name="Appareil photo"/>
              <p:cNvSpPr/>
              <p:nvPr/>
            </p:nvSpPr>
            <p:spPr>
              <a:xfrm>
                <a:off x="4934878" y="1285599"/>
                <a:ext cx="1443692" cy="1025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898" y="0"/>
                    </a:moveTo>
                    <a:cubicBezTo>
                      <a:pt x="7580" y="0"/>
                      <a:pt x="7176" y="305"/>
                      <a:pt x="7000" y="677"/>
                    </a:cubicBezTo>
                    <a:lnTo>
                      <a:pt x="6586" y="1551"/>
                    </a:lnTo>
                    <a:cubicBezTo>
                      <a:pt x="6410" y="1924"/>
                      <a:pt x="6006" y="2228"/>
                      <a:pt x="5689" y="2228"/>
                    </a:cubicBezTo>
                    <a:lnTo>
                      <a:pt x="3765" y="2228"/>
                    </a:lnTo>
                    <a:lnTo>
                      <a:pt x="3765" y="1931"/>
                    </a:lnTo>
                    <a:cubicBezTo>
                      <a:pt x="3765" y="1633"/>
                      <a:pt x="3592" y="1390"/>
                      <a:pt x="3380" y="1390"/>
                    </a:cubicBezTo>
                    <a:lnTo>
                      <a:pt x="1841" y="1390"/>
                    </a:lnTo>
                    <a:cubicBezTo>
                      <a:pt x="1629" y="1390"/>
                      <a:pt x="1456" y="1633"/>
                      <a:pt x="1456" y="1931"/>
                    </a:cubicBezTo>
                    <a:lnTo>
                      <a:pt x="1456" y="2228"/>
                    </a:lnTo>
                    <a:lnTo>
                      <a:pt x="1136" y="2228"/>
                    </a:lnTo>
                    <a:cubicBezTo>
                      <a:pt x="818" y="2228"/>
                      <a:pt x="434" y="2307"/>
                      <a:pt x="280" y="2404"/>
                    </a:cubicBezTo>
                    <a:cubicBezTo>
                      <a:pt x="127" y="2502"/>
                      <a:pt x="0" y="3380"/>
                      <a:pt x="0" y="3827"/>
                    </a:cubicBezTo>
                    <a:lnTo>
                      <a:pt x="0" y="20001"/>
                    </a:lnTo>
                    <a:cubicBezTo>
                      <a:pt x="0" y="20448"/>
                      <a:pt x="56" y="20992"/>
                      <a:pt x="125" y="21208"/>
                    </a:cubicBezTo>
                    <a:cubicBezTo>
                      <a:pt x="194" y="21424"/>
                      <a:pt x="818" y="21600"/>
                      <a:pt x="1136" y="21600"/>
                    </a:cubicBezTo>
                    <a:lnTo>
                      <a:pt x="20464" y="21600"/>
                    </a:lnTo>
                    <a:cubicBezTo>
                      <a:pt x="20782" y="21600"/>
                      <a:pt x="21166" y="21522"/>
                      <a:pt x="21320" y="21424"/>
                    </a:cubicBezTo>
                    <a:cubicBezTo>
                      <a:pt x="21473" y="21327"/>
                      <a:pt x="21600" y="20448"/>
                      <a:pt x="21600" y="20001"/>
                    </a:cubicBezTo>
                    <a:lnTo>
                      <a:pt x="21600" y="3827"/>
                    </a:lnTo>
                    <a:cubicBezTo>
                      <a:pt x="21600" y="3380"/>
                      <a:pt x="21475" y="2501"/>
                      <a:pt x="21322" y="2404"/>
                    </a:cubicBezTo>
                    <a:cubicBezTo>
                      <a:pt x="21168" y="2307"/>
                      <a:pt x="20782" y="2228"/>
                      <a:pt x="20464" y="2228"/>
                    </a:cubicBezTo>
                    <a:lnTo>
                      <a:pt x="15658" y="2228"/>
                    </a:lnTo>
                    <a:cubicBezTo>
                      <a:pt x="15341" y="2228"/>
                      <a:pt x="14935" y="1924"/>
                      <a:pt x="14759" y="1551"/>
                    </a:cubicBezTo>
                    <a:lnTo>
                      <a:pt x="14345" y="677"/>
                    </a:lnTo>
                    <a:cubicBezTo>
                      <a:pt x="14169" y="305"/>
                      <a:pt x="13765" y="0"/>
                      <a:pt x="13448" y="0"/>
                    </a:cubicBezTo>
                    <a:lnTo>
                      <a:pt x="11303" y="0"/>
                    </a:lnTo>
                    <a:cubicBezTo>
                      <a:pt x="10985" y="0"/>
                      <a:pt x="10702" y="0"/>
                      <a:pt x="10673" y="0"/>
                    </a:cubicBezTo>
                    <a:cubicBezTo>
                      <a:pt x="10645" y="0"/>
                      <a:pt x="10362" y="0"/>
                      <a:pt x="10044" y="0"/>
                    </a:cubicBezTo>
                    <a:lnTo>
                      <a:pt x="7898" y="0"/>
                    </a:lnTo>
                    <a:close/>
                    <a:moveTo>
                      <a:pt x="18530" y="5400"/>
                    </a:moveTo>
                    <a:cubicBezTo>
                      <a:pt x="18961" y="5400"/>
                      <a:pt x="19310" y="5891"/>
                      <a:pt x="19310" y="6498"/>
                    </a:cubicBezTo>
                    <a:cubicBezTo>
                      <a:pt x="19310" y="7104"/>
                      <a:pt x="18961" y="7595"/>
                      <a:pt x="18530" y="7595"/>
                    </a:cubicBezTo>
                    <a:cubicBezTo>
                      <a:pt x="18099" y="7595"/>
                      <a:pt x="17751" y="7104"/>
                      <a:pt x="17751" y="6498"/>
                    </a:cubicBezTo>
                    <a:cubicBezTo>
                      <a:pt x="17751" y="5891"/>
                      <a:pt x="18099" y="5400"/>
                      <a:pt x="18530" y="5400"/>
                    </a:cubicBezTo>
                    <a:close/>
                    <a:moveTo>
                      <a:pt x="10800" y="5887"/>
                    </a:moveTo>
                    <a:cubicBezTo>
                      <a:pt x="13210" y="5887"/>
                      <a:pt x="15171" y="8647"/>
                      <a:pt x="15171" y="12040"/>
                    </a:cubicBezTo>
                    <a:cubicBezTo>
                      <a:pt x="15171" y="15433"/>
                      <a:pt x="13210" y="18193"/>
                      <a:pt x="10800" y="18193"/>
                    </a:cubicBezTo>
                    <a:cubicBezTo>
                      <a:pt x="8390" y="18193"/>
                      <a:pt x="6429" y="15433"/>
                      <a:pt x="6429" y="12040"/>
                    </a:cubicBezTo>
                    <a:cubicBezTo>
                      <a:pt x="6429" y="8647"/>
                      <a:pt x="8390" y="5887"/>
                      <a:pt x="10800" y="5887"/>
                    </a:cubicBezTo>
                    <a:close/>
                    <a:moveTo>
                      <a:pt x="10800" y="7514"/>
                    </a:moveTo>
                    <a:cubicBezTo>
                      <a:pt x="9027" y="7514"/>
                      <a:pt x="7585" y="9544"/>
                      <a:pt x="7585" y="12040"/>
                    </a:cubicBezTo>
                    <a:cubicBezTo>
                      <a:pt x="7585" y="14536"/>
                      <a:pt x="9027" y="16568"/>
                      <a:pt x="10800" y="16568"/>
                    </a:cubicBezTo>
                    <a:cubicBezTo>
                      <a:pt x="12573" y="16568"/>
                      <a:pt x="14015" y="14536"/>
                      <a:pt x="14015" y="12040"/>
                    </a:cubicBezTo>
                    <a:cubicBezTo>
                      <a:pt x="14015" y="9544"/>
                      <a:pt x="12573" y="7514"/>
                      <a:pt x="10800" y="7514"/>
                    </a:cubicBezTo>
                    <a:close/>
                  </a:path>
                </a:pathLst>
              </a:custGeom>
              <a:solidFill>
                <a:schemeClr val="accent1">
                  <a:hueOff val="114395"/>
                  <a:lumOff val="-249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pic>
          <p:nvPicPr>
            <p:cNvPr id="196" name="seaside-2371915_1280.jpg" descr="seaside-2371915_1280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rot="1272057">
              <a:off x="4820961" y="3212675"/>
              <a:ext cx="3277010" cy="21428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197" name="biarritz-4013618_1280.jpg" descr="biarritz-4013618_1280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301745" y="3009575"/>
              <a:ext cx="3825082" cy="25490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198" name="biscarrosse-854647_1280.jpg" descr="biscarrosse-854647_1280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20774405">
              <a:off x="1364240" y="3816285"/>
              <a:ext cx="3496092" cy="2324356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</p:grpSp>
      <p:grpSp>
        <p:nvGrpSpPr>
          <p:cNvPr id="203" name="Grouper"/>
          <p:cNvGrpSpPr/>
          <p:nvPr/>
        </p:nvGrpSpPr>
        <p:grpSpPr>
          <a:xfrm>
            <a:off x="12313569" y="3473005"/>
            <a:ext cx="11933074" cy="9216950"/>
            <a:chOff x="0" y="0"/>
            <a:chExt cx="11933073" cy="9216948"/>
          </a:xfrm>
        </p:grpSpPr>
        <p:sp>
          <p:nvSpPr>
            <p:cNvPr id="200" name="Ligne"/>
            <p:cNvSpPr/>
            <p:nvPr/>
          </p:nvSpPr>
          <p:spPr>
            <a:xfrm rot="3137999">
              <a:off x="5778293" y="1577603"/>
              <a:ext cx="5813102" cy="3717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4" h="20273" fill="norm" stroke="1" extrusionOk="0">
                  <a:moveTo>
                    <a:pt x="0" y="4267"/>
                  </a:moveTo>
                  <a:cubicBezTo>
                    <a:pt x="3970" y="-430"/>
                    <a:pt x="9411" y="-1327"/>
                    <a:pt x="13982" y="1962"/>
                  </a:cubicBezTo>
                  <a:cubicBezTo>
                    <a:pt x="18688" y="5349"/>
                    <a:pt x="21600" y="12531"/>
                    <a:pt x="21405" y="20273"/>
                  </a:cubicBezTo>
                </a:path>
              </a:pathLst>
            </a:custGeom>
            <a:noFill/>
            <a:ln w="63500" cap="flat">
              <a:solidFill>
                <a:srgbClr val="D5D5D5"/>
              </a:solidFill>
              <a:custDash>
                <a:ds d="600000" sp="6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graphicFrame>
          <p:nvGraphicFramePr>
            <p:cNvPr id="201" name="Tableau 1-1"/>
            <p:cNvGraphicFramePr/>
            <p:nvPr/>
          </p:nvGraphicFramePr>
          <p:xfrm>
            <a:off x="0" y="5102148"/>
            <a:ext cx="8775700" cy="4114801"/>
          </p:xfrm>
          <a:graphic xmlns:a="http://schemas.openxmlformats.org/drawingml/2006/main">
            <a:graphicData uri="http://schemas.openxmlformats.org/drawingml/2006/table">
              <a:tbl>
                <a:tblPr firstCol="0" firstRow="0" lastCol="0" lastRow="0" bandCol="0" bandRow="0" rtl="0">
                  <a:tableStyleId>{4C3C2611-4C71-4FC5-86AE-919BDF0F9419}</a:tableStyleId>
                </a:tblPr>
                <a:tblGrid>
                  <a:gridCol w="4339498"/>
                  <a:gridCol w="4339498"/>
                </a:tblGrid>
                <a:tr h="100231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b="1" sz="24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nom commune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b="1" sz="24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contour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100231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Biarritz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9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[[-1.55847820326612,43.4831516274053…
]]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100231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Biscarosse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9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[[-1.16695646983546,44.3958266272214…
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1002316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…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…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202" name="On obtient la table COMMUNES suivante"/>
            <p:cNvSpPr/>
            <p:nvPr/>
          </p:nvSpPr>
          <p:spPr>
            <a:xfrm>
              <a:off x="3269824" y="448540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/>
            <a:p>
              <a:pPr>
                <a:defRPr sz="2700">
                  <a:solidFill>
                    <a:srgbClr val="E0E0E0"/>
                  </a:solidFill>
                </a:defRPr>
              </a:pPr>
              <a:r>
                <a:t>On obtient la table </a:t>
              </a:r>
              <a:r>
                <a:rPr b="1"/>
                <a:t>COMMUNES</a:t>
              </a:r>
              <a:r>
                <a:t> suivante</a:t>
              </a:r>
            </a:p>
          </p:txBody>
        </p:sp>
      </p:grpSp>
      <p:grpSp>
        <p:nvGrpSpPr>
          <p:cNvPr id="206" name="Grouper"/>
          <p:cNvGrpSpPr/>
          <p:nvPr/>
        </p:nvGrpSpPr>
        <p:grpSpPr>
          <a:xfrm>
            <a:off x="13164480" y="2265972"/>
            <a:ext cx="7140555" cy="3220744"/>
            <a:chOff x="0" y="0"/>
            <a:chExt cx="7140554" cy="3220742"/>
          </a:xfrm>
        </p:grpSpPr>
        <p:sp>
          <p:nvSpPr>
            <p:cNvPr id="204" name="Grouper"/>
            <p:cNvSpPr/>
            <p:nvPr/>
          </p:nvSpPr>
          <p:spPr>
            <a:xfrm>
              <a:off x="0" y="0"/>
              <a:ext cx="7140555" cy="3220743"/>
            </a:xfrm>
            <a:prstGeom prst="rect">
              <a:avLst/>
            </a:pr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0" dist="139371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05" name="Etape 2 : Intégrer des communes…"/>
            <p:cNvSpPr txBox="1"/>
            <p:nvPr/>
          </p:nvSpPr>
          <p:spPr>
            <a:xfrm>
              <a:off x="328218" y="131260"/>
              <a:ext cx="6651828" cy="2924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Etape 2 : Intégrer des communes</a:t>
              </a:r>
            </a:p>
            <a:p>
              <a:pPr lvl="1" algn="l" defTabSz="457200">
                <a:defRPr sz="20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</a:p>
            <a:p>
              <a:pPr lvl="1" algn="l">
                <a:spcBef>
                  <a:spcPts val="1500"/>
                </a:spcBef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pPr>
              <a:r>
                <a:t>En se basant sur un fichier  </a:t>
              </a:r>
              <a:r>
                <a:rPr b="1"/>
                <a:t>shapefile</a:t>
              </a:r>
              <a:r>
                <a:t> de communes obtenue depuis l’IGN et importé dans PostGIS via </a:t>
              </a:r>
              <a:r>
                <a:rPr b="1"/>
                <a:t>shp2pgsql</a:t>
              </a:r>
              <a:r>
                <a:t>.</a:t>
              </a:r>
            </a:p>
          </p:txBody>
        </p:sp>
      </p:grpSp>
      <p:grpSp>
        <p:nvGrpSpPr>
          <p:cNvPr id="210" name="Grouper"/>
          <p:cNvGrpSpPr/>
          <p:nvPr/>
        </p:nvGrpSpPr>
        <p:grpSpPr>
          <a:xfrm>
            <a:off x="-15052" y="-32693"/>
            <a:ext cx="12991967" cy="2142858"/>
            <a:chOff x="0" y="0"/>
            <a:chExt cx="12991965" cy="2142857"/>
          </a:xfrm>
        </p:grpSpPr>
        <p:sp>
          <p:nvSpPr>
            <p:cNvPr id="207" name="Figure"/>
            <p:cNvSpPr/>
            <p:nvPr/>
          </p:nvSpPr>
          <p:spPr>
            <a:xfrm rot="5400000">
              <a:off x="5309593" y="-5309516"/>
              <a:ext cx="2142780" cy="12761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7" fill="norm" stroke="1" extrusionOk="0">
                  <a:moveTo>
                    <a:pt x="0" y="107"/>
                  </a:moveTo>
                  <a:lnTo>
                    <a:pt x="0" y="21487"/>
                  </a:lnTo>
                  <a:lnTo>
                    <a:pt x="21600" y="21467"/>
                  </a:lnTo>
                  <a:cubicBezTo>
                    <a:pt x="19412" y="20135"/>
                    <a:pt x="18139" y="18776"/>
                    <a:pt x="17490" y="17407"/>
                  </a:cubicBezTo>
                  <a:cubicBezTo>
                    <a:pt x="15296" y="12776"/>
                    <a:pt x="16173" y="7776"/>
                    <a:pt x="15528" y="3182"/>
                  </a:cubicBezTo>
                  <a:cubicBezTo>
                    <a:pt x="15466" y="2741"/>
                    <a:pt x="15305" y="2305"/>
                    <a:pt x="14952" y="1903"/>
                  </a:cubicBezTo>
                  <a:cubicBezTo>
                    <a:pt x="14507" y="1397"/>
                    <a:pt x="13663" y="866"/>
                    <a:pt x="10401" y="405"/>
                  </a:cubicBezTo>
                  <a:cubicBezTo>
                    <a:pt x="7651" y="16"/>
                    <a:pt x="3654" y="-113"/>
                    <a:pt x="0" y="107"/>
                  </a:cubicBezTo>
                  <a:close/>
                </a:path>
              </a:pathLst>
            </a:cu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84200" dist="194753" dir="2700000">
                <a:srgbClr val="000000">
                  <a:alpha val="34792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08" name="Cas d’usage : Analyse spatiale avancée"/>
            <p:cNvSpPr txBox="1"/>
            <p:nvPr/>
          </p:nvSpPr>
          <p:spPr>
            <a:xfrm>
              <a:off x="318669" y="0"/>
              <a:ext cx="12673297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defRPr b="1" sz="35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lvl1pPr>
            </a:lstStyle>
            <a:p>
              <a:pPr/>
              <a:r>
                <a:t>Cas d’usage : Analyse spatiale avancée </a:t>
              </a:r>
            </a:p>
          </p:txBody>
        </p:sp>
        <p:sp>
          <p:nvSpPr>
            <p:cNvPr id="209" name="La carte au service du quotidien…"/>
            <p:cNvSpPr txBox="1"/>
            <p:nvPr/>
          </p:nvSpPr>
          <p:spPr>
            <a:xfrm>
              <a:off x="44335" y="566710"/>
              <a:ext cx="12673296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5" algn="l">
                <a:defRPr sz="32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pPr>
              <a:r>
                <a:t>La carte au service du quotidien…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1">
            <a:hueOff val="114395"/>
            <a:lumOff val="-2497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er"/>
          <p:cNvGrpSpPr/>
          <p:nvPr/>
        </p:nvGrpSpPr>
        <p:grpSpPr>
          <a:xfrm>
            <a:off x="1021179" y="2660929"/>
            <a:ext cx="6805991" cy="3596673"/>
            <a:chOff x="0" y="0"/>
            <a:chExt cx="6805989" cy="3596671"/>
          </a:xfrm>
        </p:grpSpPr>
        <p:sp>
          <p:nvSpPr>
            <p:cNvPr id="212" name="Grouper"/>
            <p:cNvSpPr/>
            <p:nvPr/>
          </p:nvSpPr>
          <p:spPr>
            <a:xfrm>
              <a:off x="0" y="0"/>
              <a:ext cx="6805990" cy="3596672"/>
            </a:xfrm>
            <a:prstGeom prst="rect">
              <a:avLst/>
            </a:pr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0" dist="139371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grpSp>
          <p:nvGrpSpPr>
            <p:cNvPr id="215" name="Grouper"/>
            <p:cNvGrpSpPr/>
            <p:nvPr/>
          </p:nvGrpSpPr>
          <p:grpSpPr>
            <a:xfrm>
              <a:off x="4383435" y="188476"/>
              <a:ext cx="2152634" cy="3219720"/>
              <a:chOff x="0" y="0"/>
              <a:chExt cx="2152632" cy="3219719"/>
            </a:xfrm>
          </p:grpSpPr>
          <p:sp>
            <p:nvSpPr>
              <p:cNvPr id="213" name="Planche de surf"/>
              <p:cNvSpPr/>
              <p:nvPr/>
            </p:nvSpPr>
            <p:spPr>
              <a:xfrm>
                <a:off x="1073919" y="95298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5E5E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14" name="Planche de surf"/>
              <p:cNvSpPr/>
              <p:nvPr/>
            </p:nvSpPr>
            <p:spPr>
              <a:xfrm rot="20788614">
                <a:off x="341893" y="83813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sp>
          <p:nvSpPr>
            <p:cNvPr id="216" name="Contexte :…"/>
            <p:cNvSpPr txBox="1"/>
            <p:nvPr/>
          </p:nvSpPr>
          <p:spPr>
            <a:xfrm>
              <a:off x="312839" y="125110"/>
              <a:ext cx="4408278" cy="3346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Contexte :</a:t>
              </a: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Je souhaite savoir si je n’ai pas loupé un spot de Surf lors de mon roadtrip estival sur la côte Atlantique.</a:t>
              </a:r>
            </a:p>
          </p:txBody>
        </p:sp>
      </p:grpSp>
      <p:grpSp>
        <p:nvGrpSpPr>
          <p:cNvPr id="225" name="Grouper"/>
          <p:cNvGrpSpPr/>
          <p:nvPr/>
        </p:nvGrpSpPr>
        <p:grpSpPr>
          <a:xfrm>
            <a:off x="1148179" y="6935366"/>
            <a:ext cx="8374545" cy="6523068"/>
            <a:chOff x="0" y="0"/>
            <a:chExt cx="8374544" cy="6523066"/>
          </a:xfrm>
        </p:grpSpPr>
        <p:grpSp>
          <p:nvGrpSpPr>
            <p:cNvPr id="221" name="Grouper"/>
            <p:cNvGrpSpPr/>
            <p:nvPr/>
          </p:nvGrpSpPr>
          <p:grpSpPr>
            <a:xfrm>
              <a:off x="0" y="0"/>
              <a:ext cx="6805990" cy="3596672"/>
              <a:chOff x="0" y="0"/>
              <a:chExt cx="6805989" cy="3596671"/>
            </a:xfrm>
          </p:grpSpPr>
          <p:sp>
            <p:nvSpPr>
              <p:cNvPr id="218" name="Grouper"/>
              <p:cNvSpPr/>
              <p:nvPr/>
            </p:nvSpPr>
            <p:spPr>
              <a:xfrm>
                <a:off x="0" y="0"/>
                <a:ext cx="6805990" cy="3596672"/>
              </a:xfrm>
              <a:prstGeom prst="rect">
                <a:avLst/>
              </a:prstGeom>
              <a:solidFill>
                <a:srgbClr val="EFEFE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270000" dist="139371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19" name="Contrainte :…"/>
              <p:cNvSpPr txBox="1"/>
              <p:nvPr/>
            </p:nvSpPr>
            <p:spPr>
              <a:xfrm>
                <a:off x="312839" y="125110"/>
                <a:ext cx="4219586" cy="33464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 b="1"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Contrainte :</a:t>
                </a: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Je ne dispose que de mes photos qui par chance sont géolocalisées, ouf !</a:t>
                </a:r>
              </a:p>
            </p:txBody>
          </p:sp>
          <p:sp>
            <p:nvSpPr>
              <p:cNvPr id="220" name="Appareil photo"/>
              <p:cNvSpPr/>
              <p:nvPr/>
            </p:nvSpPr>
            <p:spPr>
              <a:xfrm>
                <a:off x="4934878" y="1285599"/>
                <a:ext cx="1443692" cy="1025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898" y="0"/>
                    </a:moveTo>
                    <a:cubicBezTo>
                      <a:pt x="7580" y="0"/>
                      <a:pt x="7176" y="305"/>
                      <a:pt x="7000" y="677"/>
                    </a:cubicBezTo>
                    <a:lnTo>
                      <a:pt x="6586" y="1551"/>
                    </a:lnTo>
                    <a:cubicBezTo>
                      <a:pt x="6410" y="1924"/>
                      <a:pt x="6006" y="2228"/>
                      <a:pt x="5689" y="2228"/>
                    </a:cubicBezTo>
                    <a:lnTo>
                      <a:pt x="3765" y="2228"/>
                    </a:lnTo>
                    <a:lnTo>
                      <a:pt x="3765" y="1931"/>
                    </a:lnTo>
                    <a:cubicBezTo>
                      <a:pt x="3765" y="1633"/>
                      <a:pt x="3592" y="1390"/>
                      <a:pt x="3380" y="1390"/>
                    </a:cubicBezTo>
                    <a:lnTo>
                      <a:pt x="1841" y="1390"/>
                    </a:lnTo>
                    <a:cubicBezTo>
                      <a:pt x="1629" y="1390"/>
                      <a:pt x="1456" y="1633"/>
                      <a:pt x="1456" y="1931"/>
                    </a:cubicBezTo>
                    <a:lnTo>
                      <a:pt x="1456" y="2228"/>
                    </a:lnTo>
                    <a:lnTo>
                      <a:pt x="1136" y="2228"/>
                    </a:lnTo>
                    <a:cubicBezTo>
                      <a:pt x="818" y="2228"/>
                      <a:pt x="434" y="2307"/>
                      <a:pt x="280" y="2404"/>
                    </a:cubicBezTo>
                    <a:cubicBezTo>
                      <a:pt x="127" y="2502"/>
                      <a:pt x="0" y="3380"/>
                      <a:pt x="0" y="3827"/>
                    </a:cubicBezTo>
                    <a:lnTo>
                      <a:pt x="0" y="20001"/>
                    </a:lnTo>
                    <a:cubicBezTo>
                      <a:pt x="0" y="20448"/>
                      <a:pt x="56" y="20992"/>
                      <a:pt x="125" y="21208"/>
                    </a:cubicBezTo>
                    <a:cubicBezTo>
                      <a:pt x="194" y="21424"/>
                      <a:pt x="818" y="21600"/>
                      <a:pt x="1136" y="21600"/>
                    </a:cubicBezTo>
                    <a:lnTo>
                      <a:pt x="20464" y="21600"/>
                    </a:lnTo>
                    <a:cubicBezTo>
                      <a:pt x="20782" y="21600"/>
                      <a:pt x="21166" y="21522"/>
                      <a:pt x="21320" y="21424"/>
                    </a:cubicBezTo>
                    <a:cubicBezTo>
                      <a:pt x="21473" y="21327"/>
                      <a:pt x="21600" y="20448"/>
                      <a:pt x="21600" y="20001"/>
                    </a:cubicBezTo>
                    <a:lnTo>
                      <a:pt x="21600" y="3827"/>
                    </a:lnTo>
                    <a:cubicBezTo>
                      <a:pt x="21600" y="3380"/>
                      <a:pt x="21475" y="2501"/>
                      <a:pt x="21322" y="2404"/>
                    </a:cubicBezTo>
                    <a:cubicBezTo>
                      <a:pt x="21168" y="2307"/>
                      <a:pt x="20782" y="2228"/>
                      <a:pt x="20464" y="2228"/>
                    </a:cubicBezTo>
                    <a:lnTo>
                      <a:pt x="15658" y="2228"/>
                    </a:lnTo>
                    <a:cubicBezTo>
                      <a:pt x="15341" y="2228"/>
                      <a:pt x="14935" y="1924"/>
                      <a:pt x="14759" y="1551"/>
                    </a:cubicBezTo>
                    <a:lnTo>
                      <a:pt x="14345" y="677"/>
                    </a:lnTo>
                    <a:cubicBezTo>
                      <a:pt x="14169" y="305"/>
                      <a:pt x="13765" y="0"/>
                      <a:pt x="13448" y="0"/>
                    </a:cubicBezTo>
                    <a:lnTo>
                      <a:pt x="11303" y="0"/>
                    </a:lnTo>
                    <a:cubicBezTo>
                      <a:pt x="10985" y="0"/>
                      <a:pt x="10702" y="0"/>
                      <a:pt x="10673" y="0"/>
                    </a:cubicBezTo>
                    <a:cubicBezTo>
                      <a:pt x="10645" y="0"/>
                      <a:pt x="10362" y="0"/>
                      <a:pt x="10044" y="0"/>
                    </a:cubicBezTo>
                    <a:lnTo>
                      <a:pt x="7898" y="0"/>
                    </a:lnTo>
                    <a:close/>
                    <a:moveTo>
                      <a:pt x="18530" y="5400"/>
                    </a:moveTo>
                    <a:cubicBezTo>
                      <a:pt x="18961" y="5400"/>
                      <a:pt x="19310" y="5891"/>
                      <a:pt x="19310" y="6498"/>
                    </a:cubicBezTo>
                    <a:cubicBezTo>
                      <a:pt x="19310" y="7104"/>
                      <a:pt x="18961" y="7595"/>
                      <a:pt x="18530" y="7595"/>
                    </a:cubicBezTo>
                    <a:cubicBezTo>
                      <a:pt x="18099" y="7595"/>
                      <a:pt x="17751" y="7104"/>
                      <a:pt x="17751" y="6498"/>
                    </a:cubicBezTo>
                    <a:cubicBezTo>
                      <a:pt x="17751" y="5891"/>
                      <a:pt x="18099" y="5400"/>
                      <a:pt x="18530" y="5400"/>
                    </a:cubicBezTo>
                    <a:close/>
                    <a:moveTo>
                      <a:pt x="10800" y="5887"/>
                    </a:moveTo>
                    <a:cubicBezTo>
                      <a:pt x="13210" y="5887"/>
                      <a:pt x="15171" y="8647"/>
                      <a:pt x="15171" y="12040"/>
                    </a:cubicBezTo>
                    <a:cubicBezTo>
                      <a:pt x="15171" y="15433"/>
                      <a:pt x="13210" y="18193"/>
                      <a:pt x="10800" y="18193"/>
                    </a:cubicBezTo>
                    <a:cubicBezTo>
                      <a:pt x="8390" y="18193"/>
                      <a:pt x="6429" y="15433"/>
                      <a:pt x="6429" y="12040"/>
                    </a:cubicBezTo>
                    <a:cubicBezTo>
                      <a:pt x="6429" y="8647"/>
                      <a:pt x="8390" y="5887"/>
                      <a:pt x="10800" y="5887"/>
                    </a:cubicBezTo>
                    <a:close/>
                    <a:moveTo>
                      <a:pt x="10800" y="7514"/>
                    </a:moveTo>
                    <a:cubicBezTo>
                      <a:pt x="9027" y="7514"/>
                      <a:pt x="7585" y="9544"/>
                      <a:pt x="7585" y="12040"/>
                    </a:cubicBezTo>
                    <a:cubicBezTo>
                      <a:pt x="7585" y="14536"/>
                      <a:pt x="9027" y="16568"/>
                      <a:pt x="10800" y="16568"/>
                    </a:cubicBezTo>
                    <a:cubicBezTo>
                      <a:pt x="12573" y="16568"/>
                      <a:pt x="14015" y="14536"/>
                      <a:pt x="14015" y="12040"/>
                    </a:cubicBezTo>
                    <a:cubicBezTo>
                      <a:pt x="14015" y="9544"/>
                      <a:pt x="12573" y="7514"/>
                      <a:pt x="10800" y="7514"/>
                    </a:cubicBezTo>
                    <a:close/>
                  </a:path>
                </a:pathLst>
              </a:custGeom>
              <a:solidFill>
                <a:schemeClr val="accent1">
                  <a:hueOff val="114395"/>
                  <a:lumOff val="-249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pic>
          <p:nvPicPr>
            <p:cNvPr id="222" name="seaside-2371915_1280.jpg" descr="seaside-2371915_1280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rot="1272057">
              <a:off x="4820961" y="3212675"/>
              <a:ext cx="3277010" cy="21428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223" name="biarritz-4013618_1280.jpg" descr="biarritz-4013618_1280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301745" y="3009575"/>
              <a:ext cx="3825082" cy="25490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224" name="biscarrosse-854647_1280.jpg" descr="biscarrosse-854647_1280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20774405">
              <a:off x="1364240" y="3816285"/>
              <a:ext cx="3496092" cy="2324356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</p:grpSp>
      <p:grpSp>
        <p:nvGrpSpPr>
          <p:cNvPr id="229" name="Grouper"/>
          <p:cNvGrpSpPr/>
          <p:nvPr/>
        </p:nvGrpSpPr>
        <p:grpSpPr>
          <a:xfrm>
            <a:off x="12379105" y="4158243"/>
            <a:ext cx="11922285" cy="8531712"/>
            <a:chOff x="0" y="0"/>
            <a:chExt cx="11922284" cy="8531711"/>
          </a:xfrm>
        </p:grpSpPr>
        <p:sp>
          <p:nvSpPr>
            <p:cNvPr id="226" name="Ligne"/>
            <p:cNvSpPr/>
            <p:nvPr/>
          </p:nvSpPr>
          <p:spPr>
            <a:xfrm rot="3137999">
              <a:off x="6461848" y="1242112"/>
              <a:ext cx="4958225" cy="3703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6" h="20947" fill="norm" stroke="1" extrusionOk="0">
                  <a:moveTo>
                    <a:pt x="0" y="1731"/>
                  </a:moveTo>
                  <a:cubicBezTo>
                    <a:pt x="4041" y="-653"/>
                    <a:pt x="8679" y="-570"/>
                    <a:pt x="12670" y="1957"/>
                  </a:cubicBezTo>
                  <a:cubicBezTo>
                    <a:pt x="18188" y="5452"/>
                    <a:pt x="21600" y="12912"/>
                    <a:pt x="21354" y="20947"/>
                  </a:cubicBezTo>
                </a:path>
              </a:pathLst>
            </a:custGeom>
            <a:noFill/>
            <a:ln w="63500" cap="flat">
              <a:solidFill>
                <a:srgbClr val="D5D5D5"/>
              </a:solidFill>
              <a:custDash>
                <a:ds d="600000" sp="6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graphicFrame>
          <p:nvGraphicFramePr>
            <p:cNvPr id="227" name="Tableau 1"/>
            <p:cNvGraphicFramePr/>
            <p:nvPr/>
          </p:nvGraphicFramePr>
          <p:xfrm>
            <a:off x="0" y="4416910"/>
            <a:ext cx="8775700" cy="4114801"/>
          </p:xfrm>
          <a:graphic xmlns:a="http://schemas.openxmlformats.org/drawingml/2006/main">
            <a:graphicData uri="http://schemas.openxmlformats.org/drawingml/2006/table">
              <a:tbl>
                <a:tblPr firstCol="0" firstRow="0" lastCol="0" lastRow="0" bandCol="0" bandRow="0" rtl="0">
                  <a:tableStyleId>{4C3C2611-4C71-4FC5-86AE-919BDF0F9419}</a:tableStyleId>
                </a:tblPr>
                <a:tblGrid>
                  <a:gridCol w="4339498"/>
                  <a:gridCol w="4339498"/>
                </a:tblGrid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b="1" sz="24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Nom photo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b="1" sz="24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Nom Commune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img_1024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Bisacarosse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img_1200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Hossegore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img_1201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Biarritch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01852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…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3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…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228" name="On obtient la table suivante PHOTOS_ENRICHIES"/>
            <p:cNvSpPr/>
            <p:nvPr/>
          </p:nvSpPr>
          <p:spPr>
            <a:xfrm>
              <a:off x="8538" y="373488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/>
            <a:p>
              <a:pPr algn="l">
                <a:defRPr sz="2700">
                  <a:solidFill>
                    <a:srgbClr val="E0E0E0"/>
                  </a:solidFill>
                </a:defRPr>
              </a:pPr>
              <a:r>
                <a:t>On obtient la table suivante </a:t>
              </a:r>
              <a:r>
                <a:rPr b="1"/>
                <a:t>PHOTOS_ENRICHIES</a:t>
              </a:r>
            </a:p>
          </p:txBody>
        </p:sp>
      </p:grpSp>
      <p:grpSp>
        <p:nvGrpSpPr>
          <p:cNvPr id="234" name="Grouper"/>
          <p:cNvGrpSpPr/>
          <p:nvPr/>
        </p:nvGrpSpPr>
        <p:grpSpPr>
          <a:xfrm>
            <a:off x="12323894" y="2130747"/>
            <a:ext cx="8812521" cy="4657037"/>
            <a:chOff x="0" y="0"/>
            <a:chExt cx="8812520" cy="4657036"/>
          </a:xfrm>
        </p:grpSpPr>
        <p:grpSp>
          <p:nvGrpSpPr>
            <p:cNvPr id="232" name="Grouper"/>
            <p:cNvGrpSpPr/>
            <p:nvPr/>
          </p:nvGrpSpPr>
          <p:grpSpPr>
            <a:xfrm>
              <a:off x="0" y="0"/>
              <a:ext cx="8812521" cy="4657037"/>
              <a:chOff x="0" y="0"/>
              <a:chExt cx="8812520" cy="4657036"/>
            </a:xfrm>
          </p:grpSpPr>
          <p:sp>
            <p:nvSpPr>
              <p:cNvPr id="230" name="Grouper"/>
              <p:cNvSpPr/>
              <p:nvPr/>
            </p:nvSpPr>
            <p:spPr>
              <a:xfrm>
                <a:off x="0" y="0"/>
                <a:ext cx="8812521" cy="4657037"/>
              </a:xfrm>
              <a:prstGeom prst="rect">
                <a:avLst/>
              </a:prstGeom>
              <a:solidFill>
                <a:srgbClr val="EFEFE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270000" dist="139371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31" name="Etape 3 : On peut rapprocher nos photos et nos communes à l’aide d’une intersection spatiale :"/>
              <p:cNvSpPr txBox="1"/>
              <p:nvPr/>
            </p:nvSpPr>
            <p:spPr>
              <a:xfrm>
                <a:off x="405070" y="161995"/>
                <a:ext cx="8209359" cy="433304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 b="1"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Etape 3 : On peut rapprocher nos photos et nos communes à l’aide d’une intersection spatiale :</a:t>
                </a:r>
              </a:p>
              <a:p>
                <a:pPr lvl="1" algn="l" defTabSz="457200">
                  <a:defRPr sz="2000">
                    <a:solidFill>
                      <a:srgbClr val="000000"/>
                    </a:solidFill>
                    <a:latin typeface="Menlo Regular"/>
                    <a:ea typeface="Menlo Regular"/>
                    <a:cs typeface="Menlo Regular"/>
                    <a:sym typeface="Menlo Regular"/>
                  </a:defRPr>
                </a:pPr>
              </a:p>
              <a:p>
                <a:pPr algn="l" defTabSz="457200">
                  <a:defRPr sz="3100">
                    <a:solidFill>
                      <a:srgbClr val="000000"/>
                    </a:solidFill>
                    <a:latin typeface="Menlo Regular"/>
                    <a:ea typeface="Menlo Regular"/>
                    <a:cs typeface="Menlo Regular"/>
                    <a:sym typeface="Menlo Regular"/>
                  </a:defRPr>
                </a:pPr>
              </a:p>
            </p:txBody>
          </p:sp>
        </p:grpSp>
        <p:sp>
          <p:nvSpPr>
            <p:cNvPr id="233" name="SELECT p.nom_photo, c.nom_commune…"/>
            <p:cNvSpPr txBox="1"/>
            <p:nvPr/>
          </p:nvSpPr>
          <p:spPr>
            <a:xfrm>
              <a:off x="473512" y="2126419"/>
              <a:ext cx="8173232" cy="1930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457200">
                <a:defRPr sz="3100">
                  <a:solidFill>
                    <a:srgbClr val="0000FF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t>SELECT</a:t>
              </a:r>
              <a:r>
                <a:rPr>
                  <a:solidFill>
                    <a:srgbClr val="000000"/>
                  </a:solidFill>
                </a:rPr>
                <a:t> p.nom_photo, c.nom_commune </a:t>
              </a:r>
              <a:endParaRPr>
                <a:solidFill>
                  <a:srgbClr val="000000"/>
                </a:solidFill>
              </a:endParaRPr>
            </a:p>
            <a:p>
              <a:pPr algn="l" defTabSz="457200">
                <a:defRPr sz="31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rPr>
                  <a:solidFill>
                    <a:srgbClr val="0000FF"/>
                  </a:solidFill>
                </a:rPr>
                <a:t>FROM</a:t>
              </a:r>
              <a:r>
                <a:t> PHOTO p </a:t>
              </a:r>
            </a:p>
            <a:p>
              <a:pPr algn="l" defTabSz="457200">
                <a:defRPr sz="31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rPr>
                  <a:solidFill>
                    <a:srgbClr val="0000FF"/>
                  </a:solidFill>
                </a:rPr>
                <a:t>JOIN</a:t>
              </a:r>
              <a:r>
                <a:t> COMMUNE c </a:t>
              </a:r>
            </a:p>
            <a:p>
              <a:pPr algn="l" defTabSz="457200">
                <a:defRPr sz="31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rPr>
                  <a:solidFill>
                    <a:srgbClr val="0000FF"/>
                  </a:solidFill>
                </a:rPr>
                <a:t>ON </a:t>
              </a:r>
              <a:r>
                <a:rPr>
                  <a:solidFill>
                    <a:schemeClr val="accent3">
                      <a:hueOff val="914338"/>
                      <a:satOff val="31515"/>
                      <a:lumOff val="-30790"/>
                    </a:schemeClr>
                  </a:solidFill>
                </a:rPr>
                <a:t>ST_CONTAINS</a:t>
              </a:r>
              <a:r>
                <a:t>(p</a:t>
              </a:r>
              <a:r>
                <a:rPr>
                  <a:solidFill>
                    <a:schemeClr val="accent1">
                      <a:hueOff val="114395"/>
                      <a:lumOff val="-24975"/>
                    </a:schemeClr>
                  </a:solidFill>
                </a:rPr>
                <a:t>.geom</a:t>
              </a:r>
              <a:r>
                <a:t>,c</a:t>
              </a:r>
              <a:r>
                <a:rPr>
                  <a:solidFill>
                    <a:schemeClr val="accent1">
                      <a:hueOff val="114395"/>
                      <a:lumOff val="-24975"/>
                    </a:schemeClr>
                  </a:solidFill>
                </a:rPr>
                <a:t>.geom</a:t>
              </a:r>
              <a:r>
                <a:t>)</a:t>
              </a:r>
            </a:p>
          </p:txBody>
        </p:sp>
      </p:grpSp>
      <p:grpSp>
        <p:nvGrpSpPr>
          <p:cNvPr id="237" name="Grouper"/>
          <p:cNvGrpSpPr/>
          <p:nvPr/>
        </p:nvGrpSpPr>
        <p:grpSpPr>
          <a:xfrm>
            <a:off x="13866304" y="4823259"/>
            <a:ext cx="5727701" cy="5600991"/>
            <a:chOff x="0" y="0"/>
            <a:chExt cx="5727700" cy="5600990"/>
          </a:xfrm>
        </p:grpSpPr>
        <p:graphicFrame>
          <p:nvGraphicFramePr>
            <p:cNvPr id="235" name="Tableau 1-1-1-1-1-1"/>
            <p:cNvGraphicFramePr/>
            <p:nvPr/>
          </p:nvGraphicFramePr>
          <p:xfrm>
            <a:off x="0" y="559090"/>
            <a:ext cx="5727700" cy="5041901"/>
          </p:xfrm>
          <a:graphic xmlns:a="http://schemas.openxmlformats.org/drawingml/2006/main">
            <a:graphicData uri="http://schemas.openxmlformats.org/drawingml/2006/table">
              <a:tbl>
                <a:tblPr firstCol="0" firstRow="0" lastCol="0" lastRow="0" bandCol="0" bandRow="0" rtl="0">
                  <a:tableStyleId>{4C3C2611-4C71-4FC5-86AE-919BDF0F9419}</a:tableStyleId>
                </a:tblPr>
                <a:tblGrid>
                  <a:gridCol w="5624415"/>
                </a:tblGrid>
                <a:tr h="82302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b="1"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Nom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2302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Biscarrosse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2302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Mimizan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2302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Seignosse/Hossegor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2302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Biarritz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82302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Hendaye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236" name="Communes disctinctes"/>
            <p:cNvSpPr txBox="1"/>
            <p:nvPr/>
          </p:nvSpPr>
          <p:spPr>
            <a:xfrm>
              <a:off x="14426" y="0"/>
              <a:ext cx="4349489" cy="5202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algn="l">
                <a:defRPr b="1" sz="2700">
                  <a:solidFill>
                    <a:srgbClr val="E0E0E0"/>
                  </a:solidFill>
                </a:defRPr>
              </a:lvl1pPr>
            </a:lstStyle>
            <a:p>
              <a:pPr/>
              <a:r>
                <a:t>Communes disctinctes</a:t>
              </a:r>
            </a:p>
          </p:txBody>
        </p:sp>
      </p:grpSp>
      <p:grpSp>
        <p:nvGrpSpPr>
          <p:cNvPr id="241" name="Grouper"/>
          <p:cNvGrpSpPr/>
          <p:nvPr/>
        </p:nvGrpSpPr>
        <p:grpSpPr>
          <a:xfrm>
            <a:off x="-15052" y="-32693"/>
            <a:ext cx="12991967" cy="2142858"/>
            <a:chOff x="0" y="0"/>
            <a:chExt cx="12991965" cy="2142857"/>
          </a:xfrm>
        </p:grpSpPr>
        <p:sp>
          <p:nvSpPr>
            <p:cNvPr id="238" name="Figure"/>
            <p:cNvSpPr/>
            <p:nvPr/>
          </p:nvSpPr>
          <p:spPr>
            <a:xfrm rot="5400000">
              <a:off x="5309593" y="-5309516"/>
              <a:ext cx="2142780" cy="12761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7" fill="norm" stroke="1" extrusionOk="0">
                  <a:moveTo>
                    <a:pt x="0" y="107"/>
                  </a:moveTo>
                  <a:lnTo>
                    <a:pt x="0" y="21487"/>
                  </a:lnTo>
                  <a:lnTo>
                    <a:pt x="21600" y="21467"/>
                  </a:lnTo>
                  <a:cubicBezTo>
                    <a:pt x="19412" y="20135"/>
                    <a:pt x="18139" y="18776"/>
                    <a:pt x="17490" y="17407"/>
                  </a:cubicBezTo>
                  <a:cubicBezTo>
                    <a:pt x="15296" y="12776"/>
                    <a:pt x="16173" y="7776"/>
                    <a:pt x="15528" y="3182"/>
                  </a:cubicBezTo>
                  <a:cubicBezTo>
                    <a:pt x="15466" y="2741"/>
                    <a:pt x="15305" y="2305"/>
                    <a:pt x="14952" y="1903"/>
                  </a:cubicBezTo>
                  <a:cubicBezTo>
                    <a:pt x="14507" y="1397"/>
                    <a:pt x="13663" y="866"/>
                    <a:pt x="10401" y="405"/>
                  </a:cubicBezTo>
                  <a:cubicBezTo>
                    <a:pt x="7651" y="16"/>
                    <a:pt x="3654" y="-113"/>
                    <a:pt x="0" y="107"/>
                  </a:cubicBezTo>
                  <a:close/>
                </a:path>
              </a:pathLst>
            </a:cu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84200" dist="194753" dir="2700000">
                <a:srgbClr val="000000">
                  <a:alpha val="34792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39" name="Cas d’usage : Analyse spatiale avancée"/>
            <p:cNvSpPr txBox="1"/>
            <p:nvPr/>
          </p:nvSpPr>
          <p:spPr>
            <a:xfrm>
              <a:off x="318669" y="0"/>
              <a:ext cx="12673297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defRPr b="1" sz="35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lvl1pPr>
            </a:lstStyle>
            <a:p>
              <a:pPr/>
              <a:r>
                <a:t>Cas d’usage : Analyse spatiale avancée </a:t>
              </a:r>
            </a:p>
          </p:txBody>
        </p:sp>
        <p:sp>
          <p:nvSpPr>
            <p:cNvPr id="240" name="La carte au service du quotidien…"/>
            <p:cNvSpPr txBox="1"/>
            <p:nvPr/>
          </p:nvSpPr>
          <p:spPr>
            <a:xfrm>
              <a:off x="44335" y="566710"/>
              <a:ext cx="12673296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5" algn="l">
                <a:defRPr sz="32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pPr>
              <a:r>
                <a:t>La carte au service du quotidien…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xit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xit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7" grpId="5"/>
      <p:bldP build="whole" bldLvl="1" animBg="1" rev="0" advAuto="0" spid="234" grpId="1"/>
      <p:bldP build="whole" bldLvl="1" animBg="1" rev="0" advAuto="0" spid="229" grpId="2"/>
      <p:bldP build="whole" bldLvl="1" animBg="1" rev="0" advAuto="0" spid="234" grpId="3"/>
      <p:bldP build="whole" bldLvl="1" animBg="1" rev="0" advAuto="0" spid="229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1">
            <a:hueOff val="114395"/>
            <a:lumOff val="-2497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rouper"/>
          <p:cNvGrpSpPr/>
          <p:nvPr/>
        </p:nvGrpSpPr>
        <p:grpSpPr>
          <a:xfrm>
            <a:off x="1021179" y="2660929"/>
            <a:ext cx="6805991" cy="3596673"/>
            <a:chOff x="0" y="0"/>
            <a:chExt cx="6805989" cy="3596671"/>
          </a:xfrm>
        </p:grpSpPr>
        <p:sp>
          <p:nvSpPr>
            <p:cNvPr id="243" name="Grouper"/>
            <p:cNvSpPr/>
            <p:nvPr/>
          </p:nvSpPr>
          <p:spPr>
            <a:xfrm>
              <a:off x="0" y="0"/>
              <a:ext cx="6805990" cy="3596672"/>
            </a:xfrm>
            <a:prstGeom prst="rect">
              <a:avLst/>
            </a:pr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0" dist="139371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grpSp>
          <p:nvGrpSpPr>
            <p:cNvPr id="246" name="Grouper"/>
            <p:cNvGrpSpPr/>
            <p:nvPr/>
          </p:nvGrpSpPr>
          <p:grpSpPr>
            <a:xfrm>
              <a:off x="4383435" y="188476"/>
              <a:ext cx="2152634" cy="3219720"/>
              <a:chOff x="0" y="0"/>
              <a:chExt cx="2152632" cy="3219719"/>
            </a:xfrm>
          </p:grpSpPr>
          <p:sp>
            <p:nvSpPr>
              <p:cNvPr id="244" name="Planche de surf"/>
              <p:cNvSpPr/>
              <p:nvPr/>
            </p:nvSpPr>
            <p:spPr>
              <a:xfrm>
                <a:off x="1073919" y="95298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5E5E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45" name="Planche de surf"/>
              <p:cNvSpPr/>
              <p:nvPr/>
            </p:nvSpPr>
            <p:spPr>
              <a:xfrm rot="20788614">
                <a:off x="341893" y="83813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sp>
          <p:nvSpPr>
            <p:cNvPr id="247" name="Contexte :…"/>
            <p:cNvSpPr txBox="1"/>
            <p:nvPr/>
          </p:nvSpPr>
          <p:spPr>
            <a:xfrm>
              <a:off x="312839" y="125110"/>
              <a:ext cx="4358845" cy="3346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Contexte :</a:t>
              </a: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Je souhaite savoir si je n’ai pas loupé un spot de Surf lors de mon roadtrip estival sur la côte Atlantique.</a:t>
              </a:r>
            </a:p>
          </p:txBody>
        </p:sp>
      </p:grpSp>
      <p:grpSp>
        <p:nvGrpSpPr>
          <p:cNvPr id="256" name="Grouper"/>
          <p:cNvGrpSpPr/>
          <p:nvPr/>
        </p:nvGrpSpPr>
        <p:grpSpPr>
          <a:xfrm>
            <a:off x="1148179" y="6935366"/>
            <a:ext cx="8374545" cy="6523068"/>
            <a:chOff x="0" y="0"/>
            <a:chExt cx="8374544" cy="6523066"/>
          </a:xfrm>
        </p:grpSpPr>
        <p:grpSp>
          <p:nvGrpSpPr>
            <p:cNvPr id="252" name="Grouper"/>
            <p:cNvGrpSpPr/>
            <p:nvPr/>
          </p:nvGrpSpPr>
          <p:grpSpPr>
            <a:xfrm>
              <a:off x="0" y="0"/>
              <a:ext cx="6805990" cy="3596672"/>
              <a:chOff x="0" y="0"/>
              <a:chExt cx="6805989" cy="3596671"/>
            </a:xfrm>
          </p:grpSpPr>
          <p:sp>
            <p:nvSpPr>
              <p:cNvPr id="249" name="Grouper"/>
              <p:cNvSpPr/>
              <p:nvPr/>
            </p:nvSpPr>
            <p:spPr>
              <a:xfrm>
                <a:off x="0" y="0"/>
                <a:ext cx="6805990" cy="3596672"/>
              </a:xfrm>
              <a:prstGeom prst="rect">
                <a:avLst/>
              </a:prstGeom>
              <a:solidFill>
                <a:srgbClr val="EFEFE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270000" dist="139371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50" name="Contrainte :…"/>
              <p:cNvSpPr txBox="1"/>
              <p:nvPr/>
            </p:nvSpPr>
            <p:spPr>
              <a:xfrm>
                <a:off x="312839" y="125110"/>
                <a:ext cx="4219586" cy="33464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 b="1"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Contrainte :</a:t>
                </a: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Je ne dispose que de mes photos qui par chance sont géolocalisées, ouf !</a:t>
                </a:r>
              </a:p>
            </p:txBody>
          </p:sp>
          <p:sp>
            <p:nvSpPr>
              <p:cNvPr id="251" name="Appareil photo"/>
              <p:cNvSpPr/>
              <p:nvPr/>
            </p:nvSpPr>
            <p:spPr>
              <a:xfrm>
                <a:off x="4934878" y="1285599"/>
                <a:ext cx="1443692" cy="1025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898" y="0"/>
                    </a:moveTo>
                    <a:cubicBezTo>
                      <a:pt x="7580" y="0"/>
                      <a:pt x="7176" y="305"/>
                      <a:pt x="7000" y="677"/>
                    </a:cubicBezTo>
                    <a:lnTo>
                      <a:pt x="6586" y="1551"/>
                    </a:lnTo>
                    <a:cubicBezTo>
                      <a:pt x="6410" y="1924"/>
                      <a:pt x="6006" y="2228"/>
                      <a:pt x="5689" y="2228"/>
                    </a:cubicBezTo>
                    <a:lnTo>
                      <a:pt x="3765" y="2228"/>
                    </a:lnTo>
                    <a:lnTo>
                      <a:pt x="3765" y="1931"/>
                    </a:lnTo>
                    <a:cubicBezTo>
                      <a:pt x="3765" y="1633"/>
                      <a:pt x="3592" y="1390"/>
                      <a:pt x="3380" y="1390"/>
                    </a:cubicBezTo>
                    <a:lnTo>
                      <a:pt x="1841" y="1390"/>
                    </a:lnTo>
                    <a:cubicBezTo>
                      <a:pt x="1629" y="1390"/>
                      <a:pt x="1456" y="1633"/>
                      <a:pt x="1456" y="1931"/>
                    </a:cubicBezTo>
                    <a:lnTo>
                      <a:pt x="1456" y="2228"/>
                    </a:lnTo>
                    <a:lnTo>
                      <a:pt x="1136" y="2228"/>
                    </a:lnTo>
                    <a:cubicBezTo>
                      <a:pt x="818" y="2228"/>
                      <a:pt x="434" y="2307"/>
                      <a:pt x="280" y="2404"/>
                    </a:cubicBezTo>
                    <a:cubicBezTo>
                      <a:pt x="127" y="2502"/>
                      <a:pt x="0" y="3380"/>
                      <a:pt x="0" y="3827"/>
                    </a:cubicBezTo>
                    <a:lnTo>
                      <a:pt x="0" y="20001"/>
                    </a:lnTo>
                    <a:cubicBezTo>
                      <a:pt x="0" y="20448"/>
                      <a:pt x="56" y="20992"/>
                      <a:pt x="125" y="21208"/>
                    </a:cubicBezTo>
                    <a:cubicBezTo>
                      <a:pt x="194" y="21424"/>
                      <a:pt x="818" y="21600"/>
                      <a:pt x="1136" y="21600"/>
                    </a:cubicBezTo>
                    <a:lnTo>
                      <a:pt x="20464" y="21600"/>
                    </a:lnTo>
                    <a:cubicBezTo>
                      <a:pt x="20782" y="21600"/>
                      <a:pt x="21166" y="21522"/>
                      <a:pt x="21320" y="21424"/>
                    </a:cubicBezTo>
                    <a:cubicBezTo>
                      <a:pt x="21473" y="21327"/>
                      <a:pt x="21600" y="20448"/>
                      <a:pt x="21600" y="20001"/>
                    </a:cubicBezTo>
                    <a:lnTo>
                      <a:pt x="21600" y="3827"/>
                    </a:lnTo>
                    <a:cubicBezTo>
                      <a:pt x="21600" y="3380"/>
                      <a:pt x="21475" y="2501"/>
                      <a:pt x="21322" y="2404"/>
                    </a:cubicBezTo>
                    <a:cubicBezTo>
                      <a:pt x="21168" y="2307"/>
                      <a:pt x="20782" y="2228"/>
                      <a:pt x="20464" y="2228"/>
                    </a:cubicBezTo>
                    <a:lnTo>
                      <a:pt x="15658" y="2228"/>
                    </a:lnTo>
                    <a:cubicBezTo>
                      <a:pt x="15341" y="2228"/>
                      <a:pt x="14935" y="1924"/>
                      <a:pt x="14759" y="1551"/>
                    </a:cubicBezTo>
                    <a:lnTo>
                      <a:pt x="14345" y="677"/>
                    </a:lnTo>
                    <a:cubicBezTo>
                      <a:pt x="14169" y="305"/>
                      <a:pt x="13765" y="0"/>
                      <a:pt x="13448" y="0"/>
                    </a:cubicBezTo>
                    <a:lnTo>
                      <a:pt x="11303" y="0"/>
                    </a:lnTo>
                    <a:cubicBezTo>
                      <a:pt x="10985" y="0"/>
                      <a:pt x="10702" y="0"/>
                      <a:pt x="10673" y="0"/>
                    </a:cubicBezTo>
                    <a:cubicBezTo>
                      <a:pt x="10645" y="0"/>
                      <a:pt x="10362" y="0"/>
                      <a:pt x="10044" y="0"/>
                    </a:cubicBezTo>
                    <a:lnTo>
                      <a:pt x="7898" y="0"/>
                    </a:lnTo>
                    <a:close/>
                    <a:moveTo>
                      <a:pt x="18530" y="5400"/>
                    </a:moveTo>
                    <a:cubicBezTo>
                      <a:pt x="18961" y="5400"/>
                      <a:pt x="19310" y="5891"/>
                      <a:pt x="19310" y="6498"/>
                    </a:cubicBezTo>
                    <a:cubicBezTo>
                      <a:pt x="19310" y="7104"/>
                      <a:pt x="18961" y="7595"/>
                      <a:pt x="18530" y="7595"/>
                    </a:cubicBezTo>
                    <a:cubicBezTo>
                      <a:pt x="18099" y="7595"/>
                      <a:pt x="17751" y="7104"/>
                      <a:pt x="17751" y="6498"/>
                    </a:cubicBezTo>
                    <a:cubicBezTo>
                      <a:pt x="17751" y="5891"/>
                      <a:pt x="18099" y="5400"/>
                      <a:pt x="18530" y="5400"/>
                    </a:cubicBezTo>
                    <a:close/>
                    <a:moveTo>
                      <a:pt x="10800" y="5887"/>
                    </a:moveTo>
                    <a:cubicBezTo>
                      <a:pt x="13210" y="5887"/>
                      <a:pt x="15171" y="8647"/>
                      <a:pt x="15171" y="12040"/>
                    </a:cubicBezTo>
                    <a:cubicBezTo>
                      <a:pt x="15171" y="15433"/>
                      <a:pt x="13210" y="18193"/>
                      <a:pt x="10800" y="18193"/>
                    </a:cubicBezTo>
                    <a:cubicBezTo>
                      <a:pt x="8390" y="18193"/>
                      <a:pt x="6429" y="15433"/>
                      <a:pt x="6429" y="12040"/>
                    </a:cubicBezTo>
                    <a:cubicBezTo>
                      <a:pt x="6429" y="8647"/>
                      <a:pt x="8390" y="5887"/>
                      <a:pt x="10800" y="5887"/>
                    </a:cubicBezTo>
                    <a:close/>
                    <a:moveTo>
                      <a:pt x="10800" y="7514"/>
                    </a:moveTo>
                    <a:cubicBezTo>
                      <a:pt x="9027" y="7514"/>
                      <a:pt x="7585" y="9544"/>
                      <a:pt x="7585" y="12040"/>
                    </a:cubicBezTo>
                    <a:cubicBezTo>
                      <a:pt x="7585" y="14536"/>
                      <a:pt x="9027" y="16568"/>
                      <a:pt x="10800" y="16568"/>
                    </a:cubicBezTo>
                    <a:cubicBezTo>
                      <a:pt x="12573" y="16568"/>
                      <a:pt x="14015" y="14536"/>
                      <a:pt x="14015" y="12040"/>
                    </a:cubicBezTo>
                    <a:cubicBezTo>
                      <a:pt x="14015" y="9544"/>
                      <a:pt x="12573" y="7514"/>
                      <a:pt x="10800" y="7514"/>
                    </a:cubicBezTo>
                    <a:close/>
                  </a:path>
                </a:pathLst>
              </a:custGeom>
              <a:solidFill>
                <a:schemeClr val="accent1">
                  <a:hueOff val="114395"/>
                  <a:lumOff val="-249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pic>
          <p:nvPicPr>
            <p:cNvPr id="253" name="seaside-2371915_1280.jpg" descr="seaside-2371915_1280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rot="1272057">
              <a:off x="4820961" y="3212675"/>
              <a:ext cx="3277010" cy="21428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254" name="biarritz-4013618_1280.jpg" descr="biarritz-4013618_1280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301745" y="3009575"/>
              <a:ext cx="3825082" cy="25490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255" name="biscarrosse-854647_1280.jpg" descr="biscarrosse-854647_1280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20774405">
              <a:off x="1364240" y="3816285"/>
              <a:ext cx="3496092" cy="2324356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</p:grpSp>
      <p:grpSp>
        <p:nvGrpSpPr>
          <p:cNvPr id="259" name="Grouper"/>
          <p:cNvGrpSpPr/>
          <p:nvPr/>
        </p:nvGrpSpPr>
        <p:grpSpPr>
          <a:xfrm>
            <a:off x="12400310" y="2012476"/>
            <a:ext cx="9260130" cy="4893579"/>
            <a:chOff x="0" y="0"/>
            <a:chExt cx="9260128" cy="4893578"/>
          </a:xfrm>
        </p:grpSpPr>
        <p:sp>
          <p:nvSpPr>
            <p:cNvPr id="257" name="Grouper"/>
            <p:cNvSpPr/>
            <p:nvPr/>
          </p:nvSpPr>
          <p:spPr>
            <a:xfrm>
              <a:off x="0" y="0"/>
              <a:ext cx="9260129" cy="4893579"/>
            </a:xfrm>
            <a:prstGeom prst="rect">
              <a:avLst/>
            </a:pr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0" dist="139371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58" name="Etape 4 : Nos photos étant associées à une commune nous pouvons faire le rapprochement avec une liste des spots de surf.…"/>
            <p:cNvSpPr txBox="1"/>
            <p:nvPr/>
          </p:nvSpPr>
          <p:spPr>
            <a:xfrm>
              <a:off x="425645" y="170223"/>
              <a:ext cx="8626331" cy="45531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Etape 4 : Nos photos étant associées à une commune nous pouvons faire le rapprochement avec une liste des spots de surf.</a:t>
              </a:r>
            </a:p>
            <a:p>
              <a: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</a:p>
            <a:p>
              <a:pPr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On construit une table des</a:t>
              </a:r>
              <a:r>
                <a:rPr b="1"/>
                <a:t> spots de surf</a:t>
              </a:r>
              <a:r>
                <a:t> à partir de wikipedia :</a:t>
              </a:r>
            </a:p>
            <a:p>
              <a:pPr lvl="1" algn="l" defTabSz="457200">
                <a:defRPr sz="20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</a:p>
            <a:p>
              <a:pPr algn="l" defTabSz="457200">
                <a:defRPr b="1" sz="3100">
                  <a:solidFill>
                    <a:srgbClr val="000000"/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pPr>
              <a:r>
                <a:t>https://fr.wikipedia.org/wiki/Liste_de_spots_de_surf</a:t>
              </a:r>
            </a:p>
          </p:txBody>
        </p:sp>
      </p:grpSp>
      <p:grpSp>
        <p:nvGrpSpPr>
          <p:cNvPr id="262" name="Grouper"/>
          <p:cNvGrpSpPr/>
          <p:nvPr/>
        </p:nvGrpSpPr>
        <p:grpSpPr>
          <a:xfrm>
            <a:off x="14170991" y="1111689"/>
            <a:ext cx="6362701" cy="11492622"/>
            <a:chOff x="0" y="0"/>
            <a:chExt cx="6362700" cy="11492620"/>
          </a:xfrm>
        </p:grpSpPr>
        <p:graphicFrame>
          <p:nvGraphicFramePr>
            <p:cNvPr id="260" name="Tableau 1-1-1-1-1-1"/>
            <p:cNvGraphicFramePr/>
            <p:nvPr/>
          </p:nvGraphicFramePr>
          <p:xfrm>
            <a:off x="0" y="532520"/>
            <a:ext cx="6362700" cy="10960101"/>
          </p:xfrm>
          <a:graphic xmlns:a="http://schemas.openxmlformats.org/drawingml/2006/main">
            <a:graphicData uri="http://schemas.openxmlformats.org/drawingml/2006/table">
              <a:tbl>
                <a:tblPr firstCol="0" firstRow="0" lastCol="0" lastRow="0" bandCol="0" bandRow="0" rtl="0">
                  <a:tableStyleId>{4C3C2611-4C71-4FC5-86AE-919BDF0F9419}</a:tableStyleId>
                </a:tblPr>
                <a:tblGrid>
                  <a:gridCol w="6266796"/>
                </a:tblGrid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b="1"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Nom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Biscarrosse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Mimizan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Contis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Lit-et-Mixe (cap de l'Homy)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Vielle-Saint-Girons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Moliets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Messanges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Vieux-Boucau-les-Bains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Soustons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Seignosse/Hossegor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Capbreton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Labenne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Tarnos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Les Pyrénées-Atlantiques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Anglet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Biarritz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Bidart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Guéthary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Lafitenia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Saint-Jean-de-Luz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  <a:tr h="49339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2200">
                            <a:solidFill>
                              <a:schemeClr val="accent1">
                                <a:hueOff val="114395"/>
                                <a:lumOff val="-24975"/>
                              </a:schemeClr>
                            </a:solidFill>
                          </a:rPr>
                          <a:t>Hendaye</a:t>
                        </a:r>
                      </a:p>
                    </a:txBody>
                    <a:tcPr marL="50800" marR="50800" marT="50800" marB="50800" anchor="ctr" anchorCtr="0" horzOverflow="overflow">
                      <a:lnL w="63500">
                        <a:solidFill>
                          <a:srgbClr val="000000"/>
                        </a:solidFill>
                        <a:miter lim="400000"/>
                      </a:lnL>
                      <a:lnR w="63500">
                        <a:solidFill>
                          <a:srgbClr val="000000"/>
                        </a:solidFill>
                        <a:miter lim="400000"/>
                      </a:lnR>
                      <a:lnT w="63500">
                        <a:solidFill>
                          <a:srgbClr val="000000"/>
                        </a:solidFill>
                        <a:miter lim="400000"/>
                      </a:lnT>
                      <a:lnB w="63500">
                        <a:solidFill>
                          <a:srgbClr val="000000"/>
                        </a:solidFill>
                        <a:miter lim="400000"/>
                      </a:lnB>
                      <a:solidFill>
                        <a:srgbClr val="EFEFEF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261" name="SPOTS de surf"/>
            <p:cNvSpPr/>
            <p:nvPr/>
          </p:nvSpPr>
          <p:spPr>
            <a:xfrm>
              <a:off x="10437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algn="l">
                <a:defRPr b="1" sz="2700">
                  <a:solidFill>
                    <a:srgbClr val="E0E0E0"/>
                  </a:solidFill>
                </a:defRPr>
              </a:lvl1pPr>
            </a:lstStyle>
            <a:p>
              <a:pPr/>
              <a:r>
                <a:t>SPOTS de surf</a:t>
              </a:r>
            </a:p>
          </p:txBody>
        </p:sp>
      </p:grpSp>
      <p:grpSp>
        <p:nvGrpSpPr>
          <p:cNvPr id="266" name="Grouper"/>
          <p:cNvGrpSpPr/>
          <p:nvPr/>
        </p:nvGrpSpPr>
        <p:grpSpPr>
          <a:xfrm>
            <a:off x="-15052" y="-32693"/>
            <a:ext cx="12991967" cy="2142858"/>
            <a:chOff x="0" y="0"/>
            <a:chExt cx="12991965" cy="2142857"/>
          </a:xfrm>
        </p:grpSpPr>
        <p:sp>
          <p:nvSpPr>
            <p:cNvPr id="263" name="Figure"/>
            <p:cNvSpPr/>
            <p:nvPr/>
          </p:nvSpPr>
          <p:spPr>
            <a:xfrm rot="5400000">
              <a:off x="5309593" y="-5309516"/>
              <a:ext cx="2142780" cy="12761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7" fill="norm" stroke="1" extrusionOk="0">
                  <a:moveTo>
                    <a:pt x="0" y="107"/>
                  </a:moveTo>
                  <a:lnTo>
                    <a:pt x="0" y="21487"/>
                  </a:lnTo>
                  <a:lnTo>
                    <a:pt x="21600" y="21467"/>
                  </a:lnTo>
                  <a:cubicBezTo>
                    <a:pt x="19412" y="20135"/>
                    <a:pt x="18139" y="18776"/>
                    <a:pt x="17490" y="17407"/>
                  </a:cubicBezTo>
                  <a:cubicBezTo>
                    <a:pt x="15296" y="12776"/>
                    <a:pt x="16173" y="7776"/>
                    <a:pt x="15528" y="3182"/>
                  </a:cubicBezTo>
                  <a:cubicBezTo>
                    <a:pt x="15466" y="2741"/>
                    <a:pt x="15305" y="2305"/>
                    <a:pt x="14952" y="1903"/>
                  </a:cubicBezTo>
                  <a:cubicBezTo>
                    <a:pt x="14507" y="1397"/>
                    <a:pt x="13663" y="866"/>
                    <a:pt x="10401" y="405"/>
                  </a:cubicBezTo>
                  <a:cubicBezTo>
                    <a:pt x="7651" y="16"/>
                    <a:pt x="3654" y="-113"/>
                    <a:pt x="0" y="107"/>
                  </a:cubicBezTo>
                  <a:close/>
                </a:path>
              </a:pathLst>
            </a:cu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84200" dist="194753" dir="2700000">
                <a:srgbClr val="000000">
                  <a:alpha val="34792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64" name="Cas d’usage : Analyse spatiale avancée"/>
            <p:cNvSpPr txBox="1"/>
            <p:nvPr/>
          </p:nvSpPr>
          <p:spPr>
            <a:xfrm>
              <a:off x="318669" y="0"/>
              <a:ext cx="12673297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defRPr b="1" sz="35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lvl1pPr>
            </a:lstStyle>
            <a:p>
              <a:pPr/>
              <a:r>
                <a:t>Cas d’usage : Analyse spatiale avancée </a:t>
              </a:r>
            </a:p>
          </p:txBody>
        </p:sp>
        <p:sp>
          <p:nvSpPr>
            <p:cNvPr id="265" name="La carte au service du quotidien…"/>
            <p:cNvSpPr txBox="1"/>
            <p:nvPr/>
          </p:nvSpPr>
          <p:spPr>
            <a:xfrm>
              <a:off x="44335" y="566710"/>
              <a:ext cx="12673296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5" algn="l">
                <a:defRPr sz="32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pPr>
              <a:r>
                <a:t>La carte au service du quotidien…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xit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9" grpId="2"/>
      <p:bldP build="whole" bldLvl="1" animBg="1" rev="0" advAuto="0" spid="262" grpId="3"/>
      <p:bldP build="whole" bldLvl="1" animBg="1" rev="0" advAuto="0" spid="25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1">
            <a:hueOff val="114395"/>
            <a:lumOff val="-2497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rouper"/>
          <p:cNvGrpSpPr/>
          <p:nvPr/>
        </p:nvGrpSpPr>
        <p:grpSpPr>
          <a:xfrm>
            <a:off x="1021179" y="2660929"/>
            <a:ext cx="6805991" cy="3596673"/>
            <a:chOff x="0" y="0"/>
            <a:chExt cx="6805989" cy="3596671"/>
          </a:xfrm>
        </p:grpSpPr>
        <p:sp>
          <p:nvSpPr>
            <p:cNvPr id="268" name="Grouper"/>
            <p:cNvSpPr/>
            <p:nvPr/>
          </p:nvSpPr>
          <p:spPr>
            <a:xfrm>
              <a:off x="0" y="0"/>
              <a:ext cx="6805990" cy="3596672"/>
            </a:xfrm>
            <a:prstGeom prst="rect">
              <a:avLst/>
            </a:pr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1270000" dist="139371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grpSp>
          <p:nvGrpSpPr>
            <p:cNvPr id="271" name="Grouper"/>
            <p:cNvGrpSpPr/>
            <p:nvPr/>
          </p:nvGrpSpPr>
          <p:grpSpPr>
            <a:xfrm>
              <a:off x="4383435" y="188476"/>
              <a:ext cx="2152634" cy="3219720"/>
              <a:chOff x="0" y="0"/>
              <a:chExt cx="2152632" cy="3219719"/>
            </a:xfrm>
          </p:grpSpPr>
          <p:sp>
            <p:nvSpPr>
              <p:cNvPr id="269" name="Planche de surf"/>
              <p:cNvSpPr/>
              <p:nvPr/>
            </p:nvSpPr>
            <p:spPr>
              <a:xfrm>
                <a:off x="1073919" y="95298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5E5E5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70" name="Planche de surf"/>
              <p:cNvSpPr/>
              <p:nvPr/>
            </p:nvSpPr>
            <p:spPr>
              <a:xfrm rot="20788614">
                <a:off x="341893" y="83813"/>
                <a:ext cx="1078714" cy="3052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50" h="21583" fill="norm" stroke="1" extrusionOk="0">
                    <a:moveTo>
                      <a:pt x="9501" y="0"/>
                    </a:moveTo>
                    <a:cubicBezTo>
                      <a:pt x="5603" y="1750"/>
                      <a:pt x="-725" y="5570"/>
                      <a:pt x="68" y="11704"/>
                    </a:cubicBezTo>
                    <a:cubicBezTo>
                      <a:pt x="782" y="17227"/>
                      <a:pt x="5369" y="20359"/>
                      <a:pt x="6997" y="21309"/>
                    </a:cubicBezTo>
                    <a:cubicBezTo>
                      <a:pt x="7152" y="21399"/>
                      <a:pt x="7280" y="21469"/>
                      <a:pt x="7376" y="21520"/>
                    </a:cubicBezTo>
                    <a:cubicBezTo>
                      <a:pt x="7485" y="21578"/>
                      <a:pt x="7705" y="21600"/>
                      <a:pt x="7889" y="21570"/>
                    </a:cubicBezTo>
                    <a:lnTo>
                      <a:pt x="9501" y="21302"/>
                    </a:lnTo>
                    <a:lnTo>
                      <a:pt x="9501" y="0"/>
                    </a:lnTo>
                    <a:close/>
                    <a:moveTo>
                      <a:pt x="10654" y="0"/>
                    </a:moveTo>
                    <a:lnTo>
                      <a:pt x="10654" y="21302"/>
                    </a:lnTo>
                    <a:lnTo>
                      <a:pt x="12261" y="21570"/>
                    </a:lnTo>
                    <a:cubicBezTo>
                      <a:pt x="12445" y="21600"/>
                      <a:pt x="12670" y="21578"/>
                      <a:pt x="12779" y="21520"/>
                    </a:cubicBezTo>
                    <a:cubicBezTo>
                      <a:pt x="12875" y="21469"/>
                      <a:pt x="13002" y="21399"/>
                      <a:pt x="13157" y="21309"/>
                    </a:cubicBezTo>
                    <a:cubicBezTo>
                      <a:pt x="14786" y="20359"/>
                      <a:pt x="19368" y="17227"/>
                      <a:pt x="20082" y="11704"/>
                    </a:cubicBezTo>
                    <a:cubicBezTo>
                      <a:pt x="20875" y="5570"/>
                      <a:pt x="14551" y="1750"/>
                      <a:pt x="10654" y="0"/>
                    </a:cubicBez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sp>
          <p:nvSpPr>
            <p:cNvPr id="272" name="Contexte :…"/>
            <p:cNvSpPr txBox="1"/>
            <p:nvPr/>
          </p:nvSpPr>
          <p:spPr>
            <a:xfrm>
              <a:off x="312839" y="125110"/>
              <a:ext cx="4360319" cy="3346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Contexte :</a:t>
              </a: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</a:p>
            <a:p>
              <a:pPr lvl="1" algn="l">
                <a:defRPr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pPr>
              <a:r>
                <a:t>Je souhaite savoir si je n’ai pas loupé un spot de Surf lors de mon roadtrip estival sur la côte Atlantique.</a:t>
              </a:r>
            </a:p>
          </p:txBody>
        </p:sp>
      </p:grpSp>
      <p:grpSp>
        <p:nvGrpSpPr>
          <p:cNvPr id="281" name="Grouper"/>
          <p:cNvGrpSpPr/>
          <p:nvPr/>
        </p:nvGrpSpPr>
        <p:grpSpPr>
          <a:xfrm>
            <a:off x="1148179" y="6935366"/>
            <a:ext cx="8374545" cy="6523068"/>
            <a:chOff x="0" y="0"/>
            <a:chExt cx="8374544" cy="6523066"/>
          </a:xfrm>
        </p:grpSpPr>
        <p:grpSp>
          <p:nvGrpSpPr>
            <p:cNvPr id="277" name="Grouper"/>
            <p:cNvGrpSpPr/>
            <p:nvPr/>
          </p:nvGrpSpPr>
          <p:grpSpPr>
            <a:xfrm>
              <a:off x="0" y="0"/>
              <a:ext cx="6805990" cy="3596672"/>
              <a:chOff x="0" y="0"/>
              <a:chExt cx="6805989" cy="3596671"/>
            </a:xfrm>
          </p:grpSpPr>
          <p:sp>
            <p:nvSpPr>
              <p:cNvPr id="274" name="Grouper"/>
              <p:cNvSpPr/>
              <p:nvPr/>
            </p:nvSpPr>
            <p:spPr>
              <a:xfrm>
                <a:off x="0" y="0"/>
                <a:ext cx="6805990" cy="3596672"/>
              </a:xfrm>
              <a:prstGeom prst="rect">
                <a:avLst/>
              </a:prstGeom>
              <a:solidFill>
                <a:srgbClr val="EFEFE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270000" dist="139371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75" name="Contrainte :…"/>
              <p:cNvSpPr txBox="1"/>
              <p:nvPr/>
            </p:nvSpPr>
            <p:spPr>
              <a:xfrm>
                <a:off x="312839" y="125110"/>
                <a:ext cx="4219586" cy="334645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noAutofit/>
              </a:bodyPr>
              <a:lstStyle/>
              <a:p>
                <a:pPr algn="l">
                  <a:defRPr b="1"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Contrainte :</a:t>
                </a: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</a:p>
              <a:p>
                <a:pPr lvl="1" algn="l">
                  <a:defRPr sz="3000">
                    <a:solidFill>
                      <a:schemeClr val="accent1">
                        <a:hueOff val="114395"/>
                        <a:lumOff val="-24975"/>
                      </a:schemeClr>
                    </a:solidFill>
                  </a:defRPr>
                </a:pPr>
                <a:r>
                  <a:t>Je ne dispose que de mes photos qui par chance sont géolocalisées, ouf !</a:t>
                </a:r>
              </a:p>
            </p:txBody>
          </p:sp>
          <p:sp>
            <p:nvSpPr>
              <p:cNvPr id="276" name="Appareil photo"/>
              <p:cNvSpPr/>
              <p:nvPr/>
            </p:nvSpPr>
            <p:spPr>
              <a:xfrm>
                <a:off x="4934878" y="1285599"/>
                <a:ext cx="1443692" cy="1025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898" y="0"/>
                    </a:moveTo>
                    <a:cubicBezTo>
                      <a:pt x="7580" y="0"/>
                      <a:pt x="7176" y="305"/>
                      <a:pt x="7000" y="677"/>
                    </a:cubicBezTo>
                    <a:lnTo>
                      <a:pt x="6586" y="1551"/>
                    </a:lnTo>
                    <a:cubicBezTo>
                      <a:pt x="6410" y="1924"/>
                      <a:pt x="6006" y="2228"/>
                      <a:pt x="5689" y="2228"/>
                    </a:cubicBezTo>
                    <a:lnTo>
                      <a:pt x="3765" y="2228"/>
                    </a:lnTo>
                    <a:lnTo>
                      <a:pt x="3765" y="1931"/>
                    </a:lnTo>
                    <a:cubicBezTo>
                      <a:pt x="3765" y="1633"/>
                      <a:pt x="3592" y="1390"/>
                      <a:pt x="3380" y="1390"/>
                    </a:cubicBezTo>
                    <a:lnTo>
                      <a:pt x="1841" y="1390"/>
                    </a:lnTo>
                    <a:cubicBezTo>
                      <a:pt x="1629" y="1390"/>
                      <a:pt x="1456" y="1633"/>
                      <a:pt x="1456" y="1931"/>
                    </a:cubicBezTo>
                    <a:lnTo>
                      <a:pt x="1456" y="2228"/>
                    </a:lnTo>
                    <a:lnTo>
                      <a:pt x="1136" y="2228"/>
                    </a:lnTo>
                    <a:cubicBezTo>
                      <a:pt x="818" y="2228"/>
                      <a:pt x="434" y="2307"/>
                      <a:pt x="280" y="2404"/>
                    </a:cubicBezTo>
                    <a:cubicBezTo>
                      <a:pt x="127" y="2502"/>
                      <a:pt x="0" y="3380"/>
                      <a:pt x="0" y="3827"/>
                    </a:cubicBezTo>
                    <a:lnTo>
                      <a:pt x="0" y="20001"/>
                    </a:lnTo>
                    <a:cubicBezTo>
                      <a:pt x="0" y="20448"/>
                      <a:pt x="56" y="20992"/>
                      <a:pt x="125" y="21208"/>
                    </a:cubicBezTo>
                    <a:cubicBezTo>
                      <a:pt x="194" y="21424"/>
                      <a:pt x="818" y="21600"/>
                      <a:pt x="1136" y="21600"/>
                    </a:cubicBezTo>
                    <a:lnTo>
                      <a:pt x="20464" y="21600"/>
                    </a:lnTo>
                    <a:cubicBezTo>
                      <a:pt x="20782" y="21600"/>
                      <a:pt x="21166" y="21522"/>
                      <a:pt x="21320" y="21424"/>
                    </a:cubicBezTo>
                    <a:cubicBezTo>
                      <a:pt x="21473" y="21327"/>
                      <a:pt x="21600" y="20448"/>
                      <a:pt x="21600" y="20001"/>
                    </a:cubicBezTo>
                    <a:lnTo>
                      <a:pt x="21600" y="3827"/>
                    </a:lnTo>
                    <a:cubicBezTo>
                      <a:pt x="21600" y="3380"/>
                      <a:pt x="21475" y="2501"/>
                      <a:pt x="21322" y="2404"/>
                    </a:cubicBezTo>
                    <a:cubicBezTo>
                      <a:pt x="21168" y="2307"/>
                      <a:pt x="20782" y="2228"/>
                      <a:pt x="20464" y="2228"/>
                    </a:cubicBezTo>
                    <a:lnTo>
                      <a:pt x="15658" y="2228"/>
                    </a:lnTo>
                    <a:cubicBezTo>
                      <a:pt x="15341" y="2228"/>
                      <a:pt x="14935" y="1924"/>
                      <a:pt x="14759" y="1551"/>
                    </a:cubicBezTo>
                    <a:lnTo>
                      <a:pt x="14345" y="677"/>
                    </a:lnTo>
                    <a:cubicBezTo>
                      <a:pt x="14169" y="305"/>
                      <a:pt x="13765" y="0"/>
                      <a:pt x="13448" y="0"/>
                    </a:cubicBezTo>
                    <a:lnTo>
                      <a:pt x="11303" y="0"/>
                    </a:lnTo>
                    <a:cubicBezTo>
                      <a:pt x="10985" y="0"/>
                      <a:pt x="10702" y="0"/>
                      <a:pt x="10673" y="0"/>
                    </a:cubicBezTo>
                    <a:cubicBezTo>
                      <a:pt x="10645" y="0"/>
                      <a:pt x="10362" y="0"/>
                      <a:pt x="10044" y="0"/>
                    </a:cubicBezTo>
                    <a:lnTo>
                      <a:pt x="7898" y="0"/>
                    </a:lnTo>
                    <a:close/>
                    <a:moveTo>
                      <a:pt x="18530" y="5400"/>
                    </a:moveTo>
                    <a:cubicBezTo>
                      <a:pt x="18961" y="5400"/>
                      <a:pt x="19310" y="5891"/>
                      <a:pt x="19310" y="6498"/>
                    </a:cubicBezTo>
                    <a:cubicBezTo>
                      <a:pt x="19310" y="7104"/>
                      <a:pt x="18961" y="7595"/>
                      <a:pt x="18530" y="7595"/>
                    </a:cubicBezTo>
                    <a:cubicBezTo>
                      <a:pt x="18099" y="7595"/>
                      <a:pt x="17751" y="7104"/>
                      <a:pt x="17751" y="6498"/>
                    </a:cubicBezTo>
                    <a:cubicBezTo>
                      <a:pt x="17751" y="5891"/>
                      <a:pt x="18099" y="5400"/>
                      <a:pt x="18530" y="5400"/>
                    </a:cubicBezTo>
                    <a:close/>
                    <a:moveTo>
                      <a:pt x="10800" y="5887"/>
                    </a:moveTo>
                    <a:cubicBezTo>
                      <a:pt x="13210" y="5887"/>
                      <a:pt x="15171" y="8647"/>
                      <a:pt x="15171" y="12040"/>
                    </a:cubicBezTo>
                    <a:cubicBezTo>
                      <a:pt x="15171" y="15433"/>
                      <a:pt x="13210" y="18193"/>
                      <a:pt x="10800" y="18193"/>
                    </a:cubicBezTo>
                    <a:cubicBezTo>
                      <a:pt x="8390" y="18193"/>
                      <a:pt x="6429" y="15433"/>
                      <a:pt x="6429" y="12040"/>
                    </a:cubicBezTo>
                    <a:cubicBezTo>
                      <a:pt x="6429" y="8647"/>
                      <a:pt x="8390" y="5887"/>
                      <a:pt x="10800" y="5887"/>
                    </a:cubicBezTo>
                    <a:close/>
                    <a:moveTo>
                      <a:pt x="10800" y="7514"/>
                    </a:moveTo>
                    <a:cubicBezTo>
                      <a:pt x="9027" y="7514"/>
                      <a:pt x="7585" y="9544"/>
                      <a:pt x="7585" y="12040"/>
                    </a:cubicBezTo>
                    <a:cubicBezTo>
                      <a:pt x="7585" y="14536"/>
                      <a:pt x="9027" y="16568"/>
                      <a:pt x="10800" y="16568"/>
                    </a:cubicBezTo>
                    <a:cubicBezTo>
                      <a:pt x="12573" y="16568"/>
                      <a:pt x="14015" y="14536"/>
                      <a:pt x="14015" y="12040"/>
                    </a:cubicBezTo>
                    <a:cubicBezTo>
                      <a:pt x="14015" y="9544"/>
                      <a:pt x="12573" y="7514"/>
                      <a:pt x="10800" y="7514"/>
                    </a:cubicBezTo>
                    <a:close/>
                  </a:path>
                </a:pathLst>
              </a:custGeom>
              <a:solidFill>
                <a:schemeClr val="accent1">
                  <a:hueOff val="114395"/>
                  <a:lumOff val="-24975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</p:grpSp>
        <p:pic>
          <p:nvPicPr>
            <p:cNvPr id="278" name="seaside-2371915_1280.jpg" descr="seaside-2371915_1280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rot="1272057">
              <a:off x="4820961" y="3212675"/>
              <a:ext cx="3277010" cy="21428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279" name="biarritz-4013618_1280.jpg" descr="biarritz-4013618_1280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301745" y="3009575"/>
              <a:ext cx="3825082" cy="2549058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  <p:pic>
          <p:nvPicPr>
            <p:cNvPr id="280" name="biscarrosse-854647_1280.jpg" descr="biscarrosse-854647_1280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20774405">
              <a:off x="1364240" y="3816285"/>
              <a:ext cx="3496092" cy="2324356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520700" dist="164443" dir="5400000">
                <a:srgbClr val="000000">
                  <a:alpha val="31244"/>
                </a:srgbClr>
              </a:outerShdw>
            </a:effectLst>
          </p:spPr>
        </p:pic>
      </p:grpSp>
      <p:graphicFrame>
        <p:nvGraphicFramePr>
          <p:cNvPr id="282" name="Tableau 1-1-1-1-1"/>
          <p:cNvGraphicFramePr/>
          <p:nvPr/>
        </p:nvGraphicFramePr>
        <p:xfrm>
          <a:off x="17359597" y="2741162"/>
          <a:ext cx="5449869" cy="407276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5386367"/>
              </a:tblGrid>
              <a:tr h="801852">
                <a:tc>
                  <a:txBody>
                    <a:bodyPr/>
                    <a:lstStyle/>
                    <a:p>
                      <a:pPr defTabSz="914400"/>
                      <a:r>
                        <a:rPr b="1" sz="24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Nom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801852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Biscarosse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801852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Mimizan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801852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Contis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801852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3" name="Tableau 1-1-1-2"/>
          <p:cNvGraphicFramePr/>
          <p:nvPr/>
        </p:nvGraphicFramePr>
        <p:xfrm>
          <a:off x="10264130" y="2780814"/>
          <a:ext cx="6129408" cy="399346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3032953"/>
                <a:gridCol w="3032953"/>
              </a:tblGrid>
              <a:tr h="982490">
                <a:tc>
                  <a:txBody>
                    <a:bodyPr/>
                    <a:lstStyle/>
                    <a:p>
                      <a:pPr defTabSz="914400"/>
                      <a:r>
                        <a:rPr b="1" sz="24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nom photo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b="1" sz="24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nom commune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98249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img_1024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Biscarosse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98249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img_1200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Hossegor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98249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img_1201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Biarritz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284" name="Photos enrichies"/>
          <p:cNvSpPr txBox="1"/>
          <p:nvPr/>
        </p:nvSpPr>
        <p:spPr>
          <a:xfrm>
            <a:off x="10235983" y="2168103"/>
            <a:ext cx="2857158" cy="510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1" sz="2700">
                <a:solidFill>
                  <a:srgbClr val="E0E0E0"/>
                </a:solidFill>
              </a:defRPr>
            </a:lvl1pPr>
          </a:lstStyle>
          <a:p>
            <a:pPr/>
            <a:r>
              <a:t>Photos enrichies</a:t>
            </a:r>
          </a:p>
        </p:txBody>
      </p:sp>
      <p:sp>
        <p:nvSpPr>
          <p:cNvPr id="285" name="Spots de surf"/>
          <p:cNvSpPr txBox="1"/>
          <p:nvPr/>
        </p:nvSpPr>
        <p:spPr>
          <a:xfrm>
            <a:off x="17312951" y="2168103"/>
            <a:ext cx="2292744" cy="510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1" sz="2700">
                <a:solidFill>
                  <a:srgbClr val="E0E0E0"/>
                </a:solidFill>
              </a:defRPr>
            </a:lvl1pPr>
          </a:lstStyle>
          <a:p>
            <a:pPr/>
            <a:r>
              <a:t>Spots de surf</a:t>
            </a:r>
          </a:p>
        </p:txBody>
      </p:sp>
      <p:sp>
        <p:nvSpPr>
          <p:cNvPr id="286" name="Ligne"/>
          <p:cNvSpPr/>
          <p:nvPr/>
        </p:nvSpPr>
        <p:spPr>
          <a:xfrm rot="3137999">
            <a:off x="20155084" y="7287780"/>
            <a:ext cx="1246908" cy="10592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217" fill="norm" stroke="1" extrusionOk="0">
                <a:moveTo>
                  <a:pt x="0" y="311"/>
                </a:moveTo>
                <a:cubicBezTo>
                  <a:pt x="3437" y="-383"/>
                  <a:pt x="6975" y="91"/>
                  <a:pt x="10184" y="1674"/>
                </a:cubicBezTo>
                <a:cubicBezTo>
                  <a:pt x="16980" y="5029"/>
                  <a:pt x="21447" y="12675"/>
                  <a:pt x="21600" y="21217"/>
                </a:cubicBezTo>
              </a:path>
            </a:pathLst>
          </a:custGeom>
          <a:ln w="63500">
            <a:solidFill>
              <a:srgbClr val="D5D5D5"/>
            </a:solidFill>
            <a:custDash>
              <a:ds d="600000" sp="6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87" name="Ligne"/>
          <p:cNvSpPr/>
          <p:nvPr/>
        </p:nvSpPr>
        <p:spPr>
          <a:xfrm rot="3137999">
            <a:off x="12022187" y="7363736"/>
            <a:ext cx="1326285" cy="9290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355" fill="norm" stroke="1" extrusionOk="0">
                <a:moveTo>
                  <a:pt x="0" y="0"/>
                </a:moveTo>
                <a:cubicBezTo>
                  <a:pt x="541" y="4558"/>
                  <a:pt x="2052" y="8808"/>
                  <a:pt x="4352" y="12234"/>
                </a:cubicBezTo>
                <a:cubicBezTo>
                  <a:pt x="8694" y="18701"/>
                  <a:pt x="15253" y="21600"/>
                  <a:pt x="21600" y="19856"/>
                </a:cubicBezTo>
              </a:path>
            </a:pathLst>
          </a:custGeom>
          <a:ln w="63500">
            <a:solidFill>
              <a:srgbClr val="D5D5D5"/>
            </a:solidFill>
            <a:custDash>
              <a:ds d="600000" sp="600000"/>
            </a:custDash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292" name="Grouper"/>
          <p:cNvGrpSpPr/>
          <p:nvPr/>
        </p:nvGrpSpPr>
        <p:grpSpPr>
          <a:xfrm>
            <a:off x="12846901" y="9139960"/>
            <a:ext cx="7942713" cy="3690140"/>
            <a:chOff x="0" y="0"/>
            <a:chExt cx="7942712" cy="3690138"/>
          </a:xfrm>
        </p:grpSpPr>
        <p:grpSp>
          <p:nvGrpSpPr>
            <p:cNvPr id="290" name="Grouper"/>
            <p:cNvGrpSpPr/>
            <p:nvPr/>
          </p:nvGrpSpPr>
          <p:grpSpPr>
            <a:xfrm>
              <a:off x="0" y="0"/>
              <a:ext cx="7942713" cy="3690139"/>
              <a:chOff x="0" y="0"/>
              <a:chExt cx="7942712" cy="3690138"/>
            </a:xfrm>
          </p:grpSpPr>
          <p:sp>
            <p:nvSpPr>
              <p:cNvPr id="288" name="Grouper"/>
              <p:cNvSpPr/>
              <p:nvPr/>
            </p:nvSpPr>
            <p:spPr>
              <a:xfrm>
                <a:off x="0" y="0"/>
                <a:ext cx="7942713" cy="3690139"/>
              </a:xfrm>
              <a:prstGeom prst="rect">
                <a:avLst/>
              </a:prstGeom>
              <a:solidFill>
                <a:srgbClr val="EFEFEF"/>
              </a:solidFill>
              <a:ln w="12700" cap="flat">
                <a:noFill/>
                <a:miter lim="400000"/>
              </a:ln>
              <a:effectLst>
                <a:outerShdw sx="100000" sy="100000" kx="0" ky="0" algn="b" rotWithShape="0" blurRad="1270000" dist="139371" dir="540000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825500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</a:p>
            </p:txBody>
          </p:sp>
          <p:sp>
            <p:nvSpPr>
              <p:cNvPr id="289" name="SELECT s.nom…"/>
              <p:cNvSpPr txBox="1"/>
              <p:nvPr/>
            </p:nvSpPr>
            <p:spPr>
              <a:xfrm>
                <a:off x="314996" y="1343492"/>
                <a:ext cx="7120052" cy="19023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l" defTabSz="457200">
                  <a:defRPr sz="3100">
                    <a:solidFill>
                      <a:srgbClr val="0000FF"/>
                    </a:solidFill>
                    <a:latin typeface="Menlo Regular"/>
                    <a:ea typeface="Menlo Regular"/>
                    <a:cs typeface="Menlo Regular"/>
                    <a:sym typeface="Menlo Regular"/>
                  </a:defRPr>
                </a:pPr>
                <a:r>
                  <a:t>SELECT</a:t>
                </a:r>
                <a:r>
                  <a:rPr>
                    <a:solidFill>
                      <a:srgbClr val="000000"/>
                    </a:solidFill>
                  </a:rPr>
                  <a:t> s.nom </a:t>
                </a:r>
                <a:endParaRPr>
                  <a:solidFill>
                    <a:srgbClr val="000000"/>
                  </a:solidFill>
                </a:endParaRPr>
              </a:p>
              <a:p>
                <a:pPr algn="l" defTabSz="457200">
                  <a:defRPr sz="3100">
                    <a:solidFill>
                      <a:srgbClr val="000000"/>
                    </a:solidFill>
                    <a:latin typeface="Menlo Regular"/>
                    <a:ea typeface="Menlo Regular"/>
                    <a:cs typeface="Menlo Regular"/>
                    <a:sym typeface="Menlo Regular"/>
                  </a:defRPr>
                </a:pPr>
                <a:r>
                  <a:rPr>
                    <a:solidFill>
                      <a:srgbClr val="0000FF"/>
                    </a:solidFill>
                  </a:rPr>
                  <a:t>FROM</a:t>
                </a:r>
                <a:r>
                  <a:t> SPOTS s </a:t>
                </a:r>
              </a:p>
              <a:p>
                <a:pPr algn="l" defTabSz="457200">
                  <a:defRPr sz="3100">
                    <a:solidFill>
                      <a:srgbClr val="000000"/>
                    </a:solidFill>
                    <a:latin typeface="Menlo Regular"/>
                    <a:ea typeface="Menlo Regular"/>
                    <a:cs typeface="Menlo Regular"/>
                    <a:sym typeface="Menlo Regular"/>
                  </a:defRPr>
                </a:pPr>
                <a:r>
                  <a:rPr>
                    <a:solidFill>
                      <a:srgbClr val="0000FF"/>
                    </a:solidFill>
                  </a:rPr>
                  <a:t>LEFT JOIN</a:t>
                </a:r>
                <a:r>
                  <a:t> PHOTOS_ENRICHIES pe </a:t>
                </a:r>
              </a:p>
              <a:p>
                <a:pPr algn="l" defTabSz="457200">
                  <a:defRPr sz="3100">
                    <a:solidFill>
                      <a:srgbClr val="000000"/>
                    </a:solidFill>
                    <a:latin typeface="Menlo Regular"/>
                    <a:ea typeface="Menlo Regular"/>
                    <a:cs typeface="Menlo Regular"/>
                    <a:sym typeface="Menlo Regular"/>
                  </a:defRPr>
                </a:pPr>
                <a:r>
                  <a:rPr>
                    <a:solidFill>
                      <a:srgbClr val="0000FF"/>
                    </a:solidFill>
                  </a:rPr>
                  <a:t>ON </a:t>
                </a:r>
                <a:r>
                  <a:t>s.nom = pe.nom_commune</a:t>
                </a:r>
                <a:r>
                  <a:rPr>
                    <a:solidFill>
                      <a:srgbClr val="0000FF"/>
                    </a:solidFill>
                  </a:rPr>
                  <a:t> </a:t>
                </a:r>
              </a:p>
            </p:txBody>
          </p:sp>
        </p:grpSp>
        <p:sp>
          <p:nvSpPr>
            <p:cNvPr id="291" name="Jointure attributaire en SQL"/>
            <p:cNvSpPr txBox="1"/>
            <p:nvPr/>
          </p:nvSpPr>
          <p:spPr>
            <a:xfrm>
              <a:off x="324051" y="402131"/>
              <a:ext cx="5449869" cy="5604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>
                <a:defRPr b="1" sz="3000">
                  <a:solidFill>
                    <a:schemeClr val="accent1">
                      <a:hueOff val="114395"/>
                      <a:lumOff val="-24975"/>
                    </a:schemeClr>
                  </a:solidFill>
                </a:defRPr>
              </a:lvl1pPr>
            </a:lstStyle>
            <a:p>
              <a:pPr/>
              <a:r>
                <a:t>Jointure attributaire en SQL</a:t>
              </a:r>
            </a:p>
          </p:txBody>
        </p:sp>
      </p:grpSp>
      <p:graphicFrame>
        <p:nvGraphicFramePr>
          <p:cNvPr id="293" name="Tableau 1-1-1-1-1-1"/>
          <p:cNvGraphicFramePr/>
          <p:nvPr/>
        </p:nvGraphicFramePr>
        <p:xfrm>
          <a:off x="13544765" y="781188"/>
          <a:ext cx="7048845" cy="1221712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6985344"/>
              </a:tblGrid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b="1" sz="2400">
                          <a:solidFill>
                            <a:schemeClr val="accent1">
                              <a:hueOff val="114395"/>
                              <a:lumOff val="-24975"/>
                            </a:schemeClr>
                          </a:solidFill>
                        </a:rPr>
                        <a:t>Nom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914338"/>
                              <a:satOff val="31515"/>
                              <a:lumOff val="-30790"/>
                            </a:schemeClr>
                          </a:solidFill>
                        </a:rPr>
                        <a:t>Biscarrosse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914338"/>
                              <a:satOff val="31515"/>
                              <a:lumOff val="-30790"/>
                            </a:schemeClr>
                          </a:solidFill>
                        </a:rPr>
                        <a:t>Mimizan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Contis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Lit-et-Mixe (cap de l'Homy)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Vielle-Saint-Girons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Moliets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Messanges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Vieux-Boucau-les-Bains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Soustons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914338"/>
                              <a:satOff val="31515"/>
                              <a:lumOff val="-30790"/>
                            </a:schemeClr>
                          </a:solidFill>
                        </a:rPr>
                        <a:t>Seignosse/Hossegor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Capbreton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Labenne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Tarnos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Les Pyrénées-Atlantiques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Anglet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914338"/>
                              <a:satOff val="31515"/>
                              <a:lumOff val="-30790"/>
                            </a:schemeClr>
                          </a:solidFill>
                        </a:rPr>
                        <a:t>Biarritz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Bidart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Guéthary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Lafitenia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</a:rPr>
                        <a:t>Saint-Jean-de-Luz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  <a:tr h="552437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914338"/>
                              <a:satOff val="31515"/>
                              <a:lumOff val="-30790"/>
                            </a:schemeClr>
                          </a:solidFill>
                        </a:rPr>
                        <a:t>Hendaye</a:t>
                      </a:r>
                    </a:p>
                  </a:txBody>
                  <a:tcPr marL="50800" marR="50800" marT="50800" marB="50800" anchor="ctr" anchorCtr="0" horzOverflow="overflow">
                    <a:lnL w="63500">
                      <a:solidFill>
                        <a:srgbClr val="000000"/>
                      </a:solidFill>
                      <a:miter lim="400000"/>
                    </a:lnL>
                    <a:lnR w="63500">
                      <a:solidFill>
                        <a:srgbClr val="000000"/>
                      </a:solidFill>
                      <a:miter lim="400000"/>
                    </a:lnR>
                    <a:lnT w="63500">
                      <a:solidFill>
                        <a:srgbClr val="000000"/>
                      </a:solidFill>
                      <a:miter lim="400000"/>
                    </a:lnT>
                    <a:lnB w="63500">
                      <a:solidFill>
                        <a:srgbClr val="000000"/>
                      </a:solidFill>
                      <a:miter lim="400000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grpSp>
        <p:nvGrpSpPr>
          <p:cNvPr id="297" name="Grouper"/>
          <p:cNvGrpSpPr/>
          <p:nvPr/>
        </p:nvGrpSpPr>
        <p:grpSpPr>
          <a:xfrm>
            <a:off x="-15052" y="-32693"/>
            <a:ext cx="12991967" cy="2142858"/>
            <a:chOff x="0" y="0"/>
            <a:chExt cx="12991965" cy="2142857"/>
          </a:xfrm>
        </p:grpSpPr>
        <p:sp>
          <p:nvSpPr>
            <p:cNvPr id="294" name="Figure"/>
            <p:cNvSpPr/>
            <p:nvPr/>
          </p:nvSpPr>
          <p:spPr>
            <a:xfrm rot="5400000">
              <a:off x="5309593" y="-5309516"/>
              <a:ext cx="2142780" cy="12761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7" fill="norm" stroke="1" extrusionOk="0">
                  <a:moveTo>
                    <a:pt x="0" y="107"/>
                  </a:moveTo>
                  <a:lnTo>
                    <a:pt x="0" y="21487"/>
                  </a:lnTo>
                  <a:lnTo>
                    <a:pt x="21600" y="21467"/>
                  </a:lnTo>
                  <a:cubicBezTo>
                    <a:pt x="19412" y="20135"/>
                    <a:pt x="18139" y="18776"/>
                    <a:pt x="17490" y="17407"/>
                  </a:cubicBezTo>
                  <a:cubicBezTo>
                    <a:pt x="15296" y="12776"/>
                    <a:pt x="16173" y="7776"/>
                    <a:pt x="15528" y="3182"/>
                  </a:cubicBezTo>
                  <a:cubicBezTo>
                    <a:pt x="15466" y="2741"/>
                    <a:pt x="15305" y="2305"/>
                    <a:pt x="14952" y="1903"/>
                  </a:cubicBezTo>
                  <a:cubicBezTo>
                    <a:pt x="14507" y="1397"/>
                    <a:pt x="13663" y="866"/>
                    <a:pt x="10401" y="405"/>
                  </a:cubicBezTo>
                  <a:cubicBezTo>
                    <a:pt x="7651" y="16"/>
                    <a:pt x="3654" y="-113"/>
                    <a:pt x="0" y="107"/>
                  </a:cubicBezTo>
                  <a:close/>
                </a:path>
              </a:pathLst>
            </a:cu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84200" dist="194753" dir="2700000">
                <a:srgbClr val="000000">
                  <a:alpha val="34792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95" name="Cas d’usage : Analyse spatiale avancée"/>
            <p:cNvSpPr txBox="1"/>
            <p:nvPr/>
          </p:nvSpPr>
          <p:spPr>
            <a:xfrm>
              <a:off x="318669" y="0"/>
              <a:ext cx="12673297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defRPr b="1" sz="35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lvl1pPr>
            </a:lstStyle>
            <a:p>
              <a:pPr/>
              <a:r>
                <a:t>Cas d’usage : Analyse spatiale avancée </a:t>
              </a:r>
            </a:p>
          </p:txBody>
        </p:sp>
        <p:sp>
          <p:nvSpPr>
            <p:cNvPr id="296" name="La carte au service du quotidien…"/>
            <p:cNvSpPr txBox="1"/>
            <p:nvPr/>
          </p:nvSpPr>
          <p:spPr>
            <a:xfrm>
              <a:off x="44335" y="566710"/>
              <a:ext cx="12673296" cy="100951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5" algn="l">
                <a:defRPr sz="32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pPr>
              <a:r>
                <a:t>La carte au service du quotidien…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EFEF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arte John Snow : https://fr.wikipedia.org/wiki/%C3%89pid%C3%A9mie_de_chol%C3%A9ra_de_Broad_Street#/media/Fichier:Snow-cholera-map-1.jpg…"/>
          <p:cNvSpPr txBox="1"/>
          <p:nvPr/>
        </p:nvSpPr>
        <p:spPr>
          <a:xfrm>
            <a:off x="330596" y="7096536"/>
            <a:ext cx="24115645" cy="355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31800" indent="-431800" algn="l">
              <a:spcBef>
                <a:spcPts val="1500"/>
              </a:spcBef>
              <a:buSzPct val="123000"/>
              <a:buChar char="•"/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rPr b="1"/>
              <a:t>Carte John Snow :</a:t>
            </a:r>
            <a:r>
              <a:t> </a:t>
            </a:r>
            <a:r>
              <a:rPr u="sng">
                <a:hlinkClick r:id="rId2" invalidUrl="" action="" tgtFrame="" tooltip="" history="1" highlightClick="0" endSnd="0"/>
              </a:rPr>
              <a:t>https://fr.wikipedia.org/wiki/%C3%89pid%C3%A9mie_de_chol%C3%A9ra_de_Broad_Street#/media/Fichier:Snow-cholera-map-1.jpg</a:t>
            </a:r>
            <a:endParaRPr b="1"/>
          </a:p>
          <a:p>
            <a:pPr marL="431800" indent="-431800" algn="l">
              <a:spcBef>
                <a:spcPts val="1500"/>
              </a:spcBef>
              <a:buSzPct val="123000"/>
              <a:buChar char="•"/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rPr b="1"/>
              <a:t>Photos de plage : </a:t>
            </a:r>
            <a:r>
              <a:rPr u="sng">
                <a:hlinkClick r:id="rId3" invalidUrl="" action="" tgtFrame="" tooltip="" history="1" highlightClick="0" endSnd="0"/>
              </a:rPr>
              <a:t>https://pixabay.com/</a:t>
            </a:r>
            <a:endParaRPr b="1"/>
          </a:p>
          <a:p>
            <a:pPr marL="431800" indent="-431800" algn="l">
              <a:spcBef>
                <a:spcPts val="1500"/>
              </a:spcBef>
              <a:buSzPct val="123000"/>
              <a:buChar char="•"/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rPr b="1"/>
              <a:t>Données de communes : </a:t>
            </a:r>
            <a:r>
              <a:rPr u="sng">
                <a:hlinkClick r:id="rId4" invalidUrl="" action="" tgtFrame="" tooltip="" history="1" highlightClick="0" endSnd="0"/>
              </a:rPr>
              <a:t>https://geoservices.ign.fr/adminexpress#telechargement</a:t>
            </a:r>
            <a:endParaRPr b="1"/>
          </a:p>
          <a:p>
            <a:pPr marL="431800" indent="-431800" algn="l">
              <a:spcBef>
                <a:spcPts val="1500"/>
              </a:spcBef>
              <a:buSzPct val="123000"/>
              <a:buChar char="•"/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rPr b="1"/>
              <a:t>Données spots de surf : </a:t>
            </a:r>
            <a:r>
              <a:rPr u="sng">
                <a:hlinkClick r:id="rId5" invalidUrl="" action="" tgtFrame="" tooltip="" history="1" highlightClick="0" endSnd="0"/>
              </a:rPr>
              <a:t>https://fr.wikipedia.org/wiki/Liste_de_spots_de_surf</a:t>
            </a:r>
          </a:p>
          <a:p>
            <a:pPr marL="431800" indent="-431800" algn="l">
              <a:spcBef>
                <a:spcPts val="1500"/>
              </a:spcBef>
              <a:buSzPct val="123000"/>
              <a:buChar char="•"/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rPr b="1"/>
              <a:t>Logos entreprises / institutions / produits : Smart/Origin</a:t>
            </a:r>
            <a:endParaRPr b="1"/>
          </a:p>
          <a:p>
            <a:pPr marL="431800" indent="-431800" algn="l">
              <a:spcBef>
                <a:spcPts val="1500"/>
              </a:spcBef>
              <a:buSzPct val="123000"/>
              <a:buChar char="•"/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rPr b="1"/>
              <a:t>Slide sponsor :</a:t>
            </a:r>
            <a:r>
              <a:t> fournie par l’équipe du </a:t>
            </a:r>
            <a:r>
              <a:rPr u="sng">
                <a:hlinkClick r:id="rId6" invalidUrl="" action="" tgtFrame="" tooltip="" history="1" highlightClick="0" endSnd="0"/>
              </a:rPr>
              <a:t>snowcamp.io</a:t>
            </a:r>
            <a:r>
              <a:t> 2023</a:t>
            </a:r>
          </a:p>
          <a:p>
            <a:pPr marL="431800" indent="-431800" algn="l">
              <a:spcBef>
                <a:spcPts val="1500"/>
              </a:spcBef>
              <a:buSzPct val="123000"/>
              <a:buChar char="•"/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  <a:latin typeface="Lucida Grande"/>
                <a:ea typeface="Lucida Grande"/>
                <a:cs typeface="Lucida Grande"/>
                <a:sym typeface="Lucida Grande"/>
              </a:defRPr>
            </a:pPr>
            <a:r>
              <a:rPr b="1"/>
              <a:t>Habillage cartographique :</a:t>
            </a:r>
            <a:r>
              <a:t> Stamen : Brussels, Casablanca</a:t>
            </a:r>
          </a:p>
        </p:txBody>
      </p:sp>
      <p:grpSp>
        <p:nvGrpSpPr>
          <p:cNvPr id="304" name="Grouper"/>
          <p:cNvGrpSpPr/>
          <p:nvPr/>
        </p:nvGrpSpPr>
        <p:grpSpPr>
          <a:xfrm>
            <a:off x="15658542" y="714449"/>
            <a:ext cx="7750087" cy="4358594"/>
            <a:chOff x="0" y="0"/>
            <a:chExt cx="7750086" cy="4358593"/>
          </a:xfrm>
        </p:grpSpPr>
        <p:sp>
          <p:nvSpPr>
            <p:cNvPr id="300" name="Grouper"/>
            <p:cNvSpPr/>
            <p:nvPr/>
          </p:nvSpPr>
          <p:spPr>
            <a:xfrm>
              <a:off x="0" y="-1"/>
              <a:ext cx="7750087" cy="4358595"/>
            </a:xfrm>
            <a:prstGeom prst="rect">
              <a:avLst/>
            </a:prstGeom>
            <a:solidFill>
              <a:srgbClr val="EFEFEF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495300" dist="139371" dir="5400000">
                <a:srgbClr val="000000">
                  <a:alpha val="1403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grpSp>
          <p:nvGrpSpPr>
            <p:cNvPr id="303" name="Grouper"/>
            <p:cNvGrpSpPr/>
            <p:nvPr/>
          </p:nvGrpSpPr>
          <p:grpSpPr>
            <a:xfrm>
              <a:off x="111476" y="345038"/>
              <a:ext cx="7500689" cy="3630155"/>
              <a:chOff x="0" y="0"/>
              <a:chExt cx="7500687" cy="3630154"/>
            </a:xfrm>
          </p:grpSpPr>
          <p:sp>
            <p:nvSpPr>
              <p:cNvPr id="301" name="Slides disponibles sur…"/>
              <p:cNvSpPr txBox="1"/>
              <p:nvPr/>
            </p:nvSpPr>
            <p:spPr>
              <a:xfrm>
                <a:off x="0" y="0"/>
                <a:ext cx="7500688" cy="83353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b="1" sz="2200">
                    <a:solidFill>
                      <a:schemeClr val="accent1">
                        <a:hueOff val="114395"/>
                        <a:lumOff val="-24975"/>
                      </a:schemeClr>
                    </a:solidFill>
                    <a:latin typeface="Lucida Grande"/>
                    <a:ea typeface="Lucida Grande"/>
                    <a:cs typeface="Lucida Grande"/>
                    <a:sym typeface="Lucida Grande"/>
                  </a:defRPr>
                </a:pPr>
                <a:r>
                  <a:t>Slides disponibles sur</a:t>
                </a:r>
              </a:p>
              <a:p>
                <a:pPr>
                  <a:defRPr b="1" sz="2000">
                    <a:solidFill>
                      <a:schemeClr val="accent1"/>
                    </a:solidFill>
                  </a:defRPr>
                </a:pPr>
                <a:r>
                  <a:t>https://github.com/MarcAlx/snowcamp.io-2023-intro-carto</a:t>
                </a:r>
              </a:p>
            </p:txBody>
          </p:sp>
          <p:pic>
            <p:nvPicPr>
              <p:cNvPr id="302" name="Image" descr="Image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rcRect l="3007" t="4202" r="0" b="0"/>
              <a:stretch>
                <a:fillRect/>
              </a:stretch>
            </p:blipFill>
            <p:spPr>
              <a:xfrm>
                <a:off x="2438191" y="979294"/>
                <a:ext cx="2708269" cy="265086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307" name="Grouper"/>
          <p:cNvGrpSpPr/>
          <p:nvPr/>
        </p:nvGrpSpPr>
        <p:grpSpPr>
          <a:xfrm rot="21000000">
            <a:off x="7070635" y="2013627"/>
            <a:ext cx="7174633" cy="1760238"/>
            <a:chOff x="0" y="0"/>
            <a:chExt cx="7174631" cy="1760237"/>
          </a:xfrm>
        </p:grpSpPr>
        <p:sp>
          <p:nvSpPr>
            <p:cNvPr id="305" name="Crédits"/>
            <p:cNvSpPr txBox="1"/>
            <p:nvPr/>
          </p:nvSpPr>
          <p:spPr>
            <a:xfrm>
              <a:off x="2232889" y="43625"/>
              <a:ext cx="4941743" cy="16729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sx="100000" sy="100000" kx="0" ky="0" algn="b" rotWithShape="0" blurRad="63500" dist="184379" dir="687074">
                <a:srgbClr val="000000">
                  <a:alpha val="21366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spcBef>
                  <a:spcPts val="2500"/>
                </a:spcBef>
                <a:defRPr b="1" sz="8000">
                  <a:solidFill>
                    <a:schemeClr val="accent1">
                      <a:hueOff val="114395"/>
                      <a:lumOff val="-24975"/>
                    </a:schemeClr>
                  </a:solidFill>
                  <a:latin typeface="Lucida Grande"/>
                  <a:ea typeface="Lucida Grande"/>
                  <a:cs typeface="Lucida Grande"/>
                  <a:sym typeface="Lucida Grande"/>
                </a:defRPr>
              </a:lvl1pPr>
            </a:lstStyle>
            <a:p>
              <a:pPr/>
              <a:r>
                <a:t>Crédits</a:t>
              </a:r>
            </a:p>
          </p:txBody>
        </p:sp>
        <p:sp>
          <p:nvSpPr>
            <p:cNvPr id="306" name="Machine à écrire"/>
            <p:cNvSpPr/>
            <p:nvPr/>
          </p:nvSpPr>
          <p:spPr>
            <a:xfrm>
              <a:off x="0" y="0"/>
              <a:ext cx="1910506" cy="1760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152" y="0"/>
                  </a:moveTo>
                  <a:cubicBezTo>
                    <a:pt x="4001" y="0"/>
                    <a:pt x="3877" y="136"/>
                    <a:pt x="3877" y="300"/>
                  </a:cubicBezTo>
                  <a:lnTo>
                    <a:pt x="3877" y="4453"/>
                  </a:lnTo>
                  <a:cubicBezTo>
                    <a:pt x="3877" y="4617"/>
                    <a:pt x="3751" y="4754"/>
                    <a:pt x="3600" y="4754"/>
                  </a:cubicBezTo>
                  <a:lnTo>
                    <a:pt x="611" y="4754"/>
                  </a:lnTo>
                  <a:cubicBezTo>
                    <a:pt x="476" y="4754"/>
                    <a:pt x="368" y="4636"/>
                    <a:pt x="368" y="4490"/>
                  </a:cubicBezTo>
                  <a:lnTo>
                    <a:pt x="368" y="3236"/>
                  </a:lnTo>
                  <a:cubicBezTo>
                    <a:pt x="368" y="3031"/>
                    <a:pt x="501" y="2861"/>
                    <a:pt x="685" y="2825"/>
                  </a:cubicBezTo>
                  <a:cubicBezTo>
                    <a:pt x="723" y="2820"/>
                    <a:pt x="751" y="2790"/>
                    <a:pt x="751" y="2749"/>
                  </a:cubicBezTo>
                  <a:lnTo>
                    <a:pt x="751" y="1840"/>
                  </a:lnTo>
                  <a:cubicBezTo>
                    <a:pt x="751" y="1793"/>
                    <a:pt x="713" y="1759"/>
                    <a:pt x="670" y="1765"/>
                  </a:cubicBezTo>
                  <a:cubicBezTo>
                    <a:pt x="292" y="1806"/>
                    <a:pt x="0" y="2151"/>
                    <a:pt x="0" y="2573"/>
                  </a:cubicBezTo>
                  <a:cubicBezTo>
                    <a:pt x="0" y="2719"/>
                    <a:pt x="0" y="7642"/>
                    <a:pt x="0" y="7484"/>
                  </a:cubicBezTo>
                  <a:cubicBezTo>
                    <a:pt x="0" y="7636"/>
                    <a:pt x="113" y="7758"/>
                    <a:pt x="253" y="7758"/>
                  </a:cubicBezTo>
                  <a:lnTo>
                    <a:pt x="842" y="7758"/>
                  </a:lnTo>
                  <a:cubicBezTo>
                    <a:pt x="982" y="7758"/>
                    <a:pt x="1097" y="7883"/>
                    <a:pt x="1097" y="8035"/>
                  </a:cubicBezTo>
                  <a:lnTo>
                    <a:pt x="1097" y="12294"/>
                  </a:lnTo>
                  <a:lnTo>
                    <a:pt x="20478" y="12294"/>
                  </a:lnTo>
                  <a:lnTo>
                    <a:pt x="20478" y="8035"/>
                  </a:lnTo>
                  <a:cubicBezTo>
                    <a:pt x="20478" y="7883"/>
                    <a:pt x="20591" y="7758"/>
                    <a:pt x="20731" y="7758"/>
                  </a:cubicBezTo>
                  <a:lnTo>
                    <a:pt x="21347" y="7758"/>
                  </a:lnTo>
                  <a:cubicBezTo>
                    <a:pt x="21487" y="7758"/>
                    <a:pt x="21600" y="7636"/>
                    <a:pt x="21600" y="7484"/>
                  </a:cubicBezTo>
                  <a:lnTo>
                    <a:pt x="21600" y="5034"/>
                  </a:lnTo>
                  <a:cubicBezTo>
                    <a:pt x="21600" y="4881"/>
                    <a:pt x="21488" y="4759"/>
                    <a:pt x="21342" y="4754"/>
                  </a:cubicBezTo>
                  <a:lnTo>
                    <a:pt x="17961" y="4754"/>
                  </a:lnTo>
                  <a:cubicBezTo>
                    <a:pt x="17810" y="4754"/>
                    <a:pt x="17686" y="4617"/>
                    <a:pt x="17686" y="4453"/>
                  </a:cubicBezTo>
                  <a:lnTo>
                    <a:pt x="17686" y="300"/>
                  </a:lnTo>
                  <a:cubicBezTo>
                    <a:pt x="17686" y="136"/>
                    <a:pt x="17562" y="0"/>
                    <a:pt x="17411" y="0"/>
                  </a:cubicBezTo>
                  <a:lnTo>
                    <a:pt x="4152" y="0"/>
                  </a:lnTo>
                  <a:close/>
                  <a:moveTo>
                    <a:pt x="9755" y="4765"/>
                  </a:moveTo>
                  <a:lnTo>
                    <a:pt x="11818" y="4765"/>
                  </a:lnTo>
                  <a:lnTo>
                    <a:pt x="15025" y="8246"/>
                  </a:lnTo>
                  <a:cubicBezTo>
                    <a:pt x="12682" y="10789"/>
                    <a:pt x="8886" y="10789"/>
                    <a:pt x="6543" y="8246"/>
                  </a:cubicBezTo>
                  <a:lnTo>
                    <a:pt x="9755" y="4765"/>
                  </a:lnTo>
                  <a:close/>
                  <a:moveTo>
                    <a:pt x="1090" y="12963"/>
                  </a:moveTo>
                  <a:lnTo>
                    <a:pt x="1090" y="20516"/>
                  </a:lnTo>
                  <a:cubicBezTo>
                    <a:pt x="1090" y="21114"/>
                    <a:pt x="1538" y="21600"/>
                    <a:pt x="2089" y="21600"/>
                  </a:cubicBezTo>
                  <a:lnTo>
                    <a:pt x="19479" y="21600"/>
                  </a:lnTo>
                  <a:cubicBezTo>
                    <a:pt x="20030" y="21600"/>
                    <a:pt x="20478" y="21114"/>
                    <a:pt x="20478" y="20516"/>
                  </a:cubicBezTo>
                  <a:lnTo>
                    <a:pt x="20478" y="12963"/>
                  </a:lnTo>
                  <a:lnTo>
                    <a:pt x="1090" y="12963"/>
                  </a:lnTo>
                  <a:close/>
                  <a:moveTo>
                    <a:pt x="2743" y="14217"/>
                  </a:moveTo>
                  <a:lnTo>
                    <a:pt x="3725" y="14217"/>
                  </a:lnTo>
                  <a:lnTo>
                    <a:pt x="3725" y="15283"/>
                  </a:lnTo>
                  <a:lnTo>
                    <a:pt x="2743" y="15283"/>
                  </a:lnTo>
                  <a:lnTo>
                    <a:pt x="2743" y="14217"/>
                  </a:lnTo>
                  <a:close/>
                  <a:moveTo>
                    <a:pt x="4255" y="14217"/>
                  </a:moveTo>
                  <a:lnTo>
                    <a:pt x="5237" y="14217"/>
                  </a:lnTo>
                  <a:lnTo>
                    <a:pt x="5237" y="15283"/>
                  </a:lnTo>
                  <a:lnTo>
                    <a:pt x="4255" y="15283"/>
                  </a:lnTo>
                  <a:lnTo>
                    <a:pt x="4255" y="14217"/>
                  </a:lnTo>
                  <a:close/>
                  <a:moveTo>
                    <a:pt x="5760" y="14217"/>
                  </a:moveTo>
                  <a:lnTo>
                    <a:pt x="6743" y="14217"/>
                  </a:lnTo>
                  <a:lnTo>
                    <a:pt x="6743" y="15283"/>
                  </a:lnTo>
                  <a:lnTo>
                    <a:pt x="5760" y="15283"/>
                  </a:lnTo>
                  <a:lnTo>
                    <a:pt x="5760" y="14217"/>
                  </a:lnTo>
                  <a:close/>
                  <a:moveTo>
                    <a:pt x="7271" y="14217"/>
                  </a:moveTo>
                  <a:lnTo>
                    <a:pt x="8255" y="14217"/>
                  </a:lnTo>
                  <a:lnTo>
                    <a:pt x="8255" y="15283"/>
                  </a:lnTo>
                  <a:lnTo>
                    <a:pt x="7271" y="15283"/>
                  </a:lnTo>
                  <a:lnTo>
                    <a:pt x="7271" y="14217"/>
                  </a:lnTo>
                  <a:close/>
                  <a:moveTo>
                    <a:pt x="8783" y="14217"/>
                  </a:moveTo>
                  <a:lnTo>
                    <a:pt x="9767" y="14217"/>
                  </a:lnTo>
                  <a:lnTo>
                    <a:pt x="9767" y="15283"/>
                  </a:lnTo>
                  <a:lnTo>
                    <a:pt x="8783" y="15283"/>
                  </a:lnTo>
                  <a:lnTo>
                    <a:pt x="8783" y="14217"/>
                  </a:lnTo>
                  <a:close/>
                  <a:moveTo>
                    <a:pt x="10295" y="14217"/>
                  </a:moveTo>
                  <a:lnTo>
                    <a:pt x="11278" y="14217"/>
                  </a:lnTo>
                  <a:lnTo>
                    <a:pt x="11278" y="15283"/>
                  </a:lnTo>
                  <a:lnTo>
                    <a:pt x="10295" y="15283"/>
                  </a:lnTo>
                  <a:lnTo>
                    <a:pt x="10295" y="14217"/>
                  </a:lnTo>
                  <a:close/>
                  <a:moveTo>
                    <a:pt x="11801" y="14217"/>
                  </a:moveTo>
                  <a:lnTo>
                    <a:pt x="12785" y="14217"/>
                  </a:lnTo>
                  <a:lnTo>
                    <a:pt x="12785" y="15283"/>
                  </a:lnTo>
                  <a:lnTo>
                    <a:pt x="11801" y="15283"/>
                  </a:lnTo>
                  <a:lnTo>
                    <a:pt x="11801" y="14217"/>
                  </a:lnTo>
                  <a:close/>
                  <a:moveTo>
                    <a:pt x="13313" y="14217"/>
                  </a:moveTo>
                  <a:lnTo>
                    <a:pt x="14297" y="14217"/>
                  </a:lnTo>
                  <a:lnTo>
                    <a:pt x="14297" y="15283"/>
                  </a:lnTo>
                  <a:lnTo>
                    <a:pt x="13313" y="15283"/>
                  </a:lnTo>
                  <a:lnTo>
                    <a:pt x="13313" y="14217"/>
                  </a:lnTo>
                  <a:close/>
                  <a:moveTo>
                    <a:pt x="14825" y="14217"/>
                  </a:moveTo>
                  <a:lnTo>
                    <a:pt x="15808" y="14217"/>
                  </a:lnTo>
                  <a:lnTo>
                    <a:pt x="15808" y="15283"/>
                  </a:lnTo>
                  <a:lnTo>
                    <a:pt x="14825" y="15283"/>
                  </a:lnTo>
                  <a:lnTo>
                    <a:pt x="14825" y="14217"/>
                  </a:lnTo>
                  <a:close/>
                  <a:moveTo>
                    <a:pt x="16331" y="14217"/>
                  </a:moveTo>
                  <a:lnTo>
                    <a:pt x="17313" y="14217"/>
                  </a:lnTo>
                  <a:lnTo>
                    <a:pt x="17313" y="15283"/>
                  </a:lnTo>
                  <a:lnTo>
                    <a:pt x="16331" y="15283"/>
                  </a:lnTo>
                  <a:lnTo>
                    <a:pt x="16331" y="14217"/>
                  </a:lnTo>
                  <a:close/>
                  <a:moveTo>
                    <a:pt x="17843" y="14217"/>
                  </a:moveTo>
                  <a:lnTo>
                    <a:pt x="18825" y="14217"/>
                  </a:lnTo>
                  <a:lnTo>
                    <a:pt x="18825" y="15283"/>
                  </a:lnTo>
                  <a:lnTo>
                    <a:pt x="17843" y="15283"/>
                  </a:lnTo>
                  <a:lnTo>
                    <a:pt x="17843" y="14217"/>
                  </a:lnTo>
                  <a:close/>
                  <a:moveTo>
                    <a:pt x="3499" y="15858"/>
                  </a:moveTo>
                  <a:lnTo>
                    <a:pt x="4481" y="15858"/>
                  </a:lnTo>
                  <a:lnTo>
                    <a:pt x="4481" y="16923"/>
                  </a:lnTo>
                  <a:lnTo>
                    <a:pt x="3499" y="16923"/>
                  </a:lnTo>
                  <a:lnTo>
                    <a:pt x="3499" y="15858"/>
                  </a:lnTo>
                  <a:close/>
                  <a:moveTo>
                    <a:pt x="5011" y="15858"/>
                  </a:moveTo>
                  <a:lnTo>
                    <a:pt x="5993" y="15858"/>
                  </a:lnTo>
                  <a:lnTo>
                    <a:pt x="5993" y="16923"/>
                  </a:lnTo>
                  <a:lnTo>
                    <a:pt x="5011" y="16923"/>
                  </a:lnTo>
                  <a:lnTo>
                    <a:pt x="5011" y="15858"/>
                  </a:lnTo>
                  <a:close/>
                  <a:moveTo>
                    <a:pt x="6516" y="15858"/>
                  </a:moveTo>
                  <a:lnTo>
                    <a:pt x="7499" y="15858"/>
                  </a:lnTo>
                  <a:lnTo>
                    <a:pt x="7499" y="16923"/>
                  </a:lnTo>
                  <a:lnTo>
                    <a:pt x="6516" y="16923"/>
                  </a:lnTo>
                  <a:lnTo>
                    <a:pt x="6516" y="15858"/>
                  </a:lnTo>
                  <a:close/>
                  <a:moveTo>
                    <a:pt x="8027" y="15858"/>
                  </a:moveTo>
                  <a:lnTo>
                    <a:pt x="9011" y="15858"/>
                  </a:lnTo>
                  <a:lnTo>
                    <a:pt x="9011" y="16923"/>
                  </a:lnTo>
                  <a:lnTo>
                    <a:pt x="8027" y="16923"/>
                  </a:lnTo>
                  <a:lnTo>
                    <a:pt x="8027" y="15858"/>
                  </a:lnTo>
                  <a:close/>
                  <a:moveTo>
                    <a:pt x="9539" y="15858"/>
                  </a:moveTo>
                  <a:lnTo>
                    <a:pt x="10522" y="15858"/>
                  </a:lnTo>
                  <a:lnTo>
                    <a:pt x="10522" y="16923"/>
                  </a:lnTo>
                  <a:lnTo>
                    <a:pt x="9539" y="16923"/>
                  </a:lnTo>
                  <a:lnTo>
                    <a:pt x="9539" y="15858"/>
                  </a:lnTo>
                  <a:close/>
                  <a:moveTo>
                    <a:pt x="11045" y="15858"/>
                  </a:moveTo>
                  <a:lnTo>
                    <a:pt x="12029" y="15858"/>
                  </a:lnTo>
                  <a:lnTo>
                    <a:pt x="12029" y="16923"/>
                  </a:lnTo>
                  <a:lnTo>
                    <a:pt x="11045" y="16923"/>
                  </a:lnTo>
                  <a:lnTo>
                    <a:pt x="11045" y="15858"/>
                  </a:lnTo>
                  <a:close/>
                  <a:moveTo>
                    <a:pt x="12557" y="15858"/>
                  </a:moveTo>
                  <a:lnTo>
                    <a:pt x="13541" y="15858"/>
                  </a:lnTo>
                  <a:lnTo>
                    <a:pt x="13541" y="16923"/>
                  </a:lnTo>
                  <a:lnTo>
                    <a:pt x="12557" y="16923"/>
                  </a:lnTo>
                  <a:lnTo>
                    <a:pt x="12557" y="15858"/>
                  </a:lnTo>
                  <a:close/>
                  <a:moveTo>
                    <a:pt x="14069" y="15858"/>
                  </a:moveTo>
                  <a:lnTo>
                    <a:pt x="15052" y="15858"/>
                  </a:lnTo>
                  <a:lnTo>
                    <a:pt x="15052" y="16923"/>
                  </a:lnTo>
                  <a:lnTo>
                    <a:pt x="14069" y="16923"/>
                  </a:lnTo>
                  <a:lnTo>
                    <a:pt x="14069" y="15858"/>
                  </a:lnTo>
                  <a:close/>
                  <a:moveTo>
                    <a:pt x="15580" y="15858"/>
                  </a:moveTo>
                  <a:lnTo>
                    <a:pt x="16564" y="15858"/>
                  </a:lnTo>
                  <a:lnTo>
                    <a:pt x="16564" y="16923"/>
                  </a:lnTo>
                  <a:lnTo>
                    <a:pt x="15580" y="16923"/>
                  </a:lnTo>
                  <a:lnTo>
                    <a:pt x="15580" y="15858"/>
                  </a:lnTo>
                  <a:close/>
                  <a:moveTo>
                    <a:pt x="17087" y="15858"/>
                  </a:moveTo>
                  <a:lnTo>
                    <a:pt x="18069" y="15858"/>
                  </a:lnTo>
                  <a:lnTo>
                    <a:pt x="18069" y="16923"/>
                  </a:lnTo>
                  <a:lnTo>
                    <a:pt x="17087" y="16923"/>
                  </a:lnTo>
                  <a:lnTo>
                    <a:pt x="17087" y="15858"/>
                  </a:lnTo>
                  <a:close/>
                  <a:moveTo>
                    <a:pt x="4255" y="17498"/>
                  </a:moveTo>
                  <a:lnTo>
                    <a:pt x="5237" y="17498"/>
                  </a:lnTo>
                  <a:lnTo>
                    <a:pt x="5237" y="18564"/>
                  </a:lnTo>
                  <a:lnTo>
                    <a:pt x="4255" y="18564"/>
                  </a:lnTo>
                  <a:lnTo>
                    <a:pt x="4255" y="17498"/>
                  </a:lnTo>
                  <a:close/>
                  <a:moveTo>
                    <a:pt x="5760" y="17498"/>
                  </a:moveTo>
                  <a:lnTo>
                    <a:pt x="6743" y="17498"/>
                  </a:lnTo>
                  <a:lnTo>
                    <a:pt x="6743" y="18564"/>
                  </a:lnTo>
                  <a:lnTo>
                    <a:pt x="5760" y="18564"/>
                  </a:lnTo>
                  <a:lnTo>
                    <a:pt x="5760" y="17498"/>
                  </a:lnTo>
                  <a:close/>
                  <a:moveTo>
                    <a:pt x="7271" y="17498"/>
                  </a:moveTo>
                  <a:lnTo>
                    <a:pt x="8255" y="17498"/>
                  </a:lnTo>
                  <a:lnTo>
                    <a:pt x="8255" y="18564"/>
                  </a:lnTo>
                  <a:lnTo>
                    <a:pt x="7271" y="18564"/>
                  </a:lnTo>
                  <a:lnTo>
                    <a:pt x="7271" y="17498"/>
                  </a:lnTo>
                  <a:close/>
                  <a:moveTo>
                    <a:pt x="8783" y="17498"/>
                  </a:moveTo>
                  <a:lnTo>
                    <a:pt x="9767" y="17498"/>
                  </a:lnTo>
                  <a:lnTo>
                    <a:pt x="9767" y="18564"/>
                  </a:lnTo>
                  <a:lnTo>
                    <a:pt x="8783" y="18564"/>
                  </a:lnTo>
                  <a:lnTo>
                    <a:pt x="8783" y="17498"/>
                  </a:lnTo>
                  <a:close/>
                  <a:moveTo>
                    <a:pt x="10295" y="17498"/>
                  </a:moveTo>
                  <a:lnTo>
                    <a:pt x="11278" y="17498"/>
                  </a:lnTo>
                  <a:lnTo>
                    <a:pt x="11278" y="18564"/>
                  </a:lnTo>
                  <a:lnTo>
                    <a:pt x="10295" y="18564"/>
                  </a:lnTo>
                  <a:lnTo>
                    <a:pt x="10295" y="17498"/>
                  </a:lnTo>
                  <a:close/>
                  <a:moveTo>
                    <a:pt x="11801" y="17498"/>
                  </a:moveTo>
                  <a:lnTo>
                    <a:pt x="12785" y="17498"/>
                  </a:lnTo>
                  <a:lnTo>
                    <a:pt x="12785" y="18564"/>
                  </a:lnTo>
                  <a:lnTo>
                    <a:pt x="11801" y="18564"/>
                  </a:lnTo>
                  <a:lnTo>
                    <a:pt x="11801" y="17498"/>
                  </a:lnTo>
                  <a:close/>
                  <a:moveTo>
                    <a:pt x="13313" y="17498"/>
                  </a:moveTo>
                  <a:lnTo>
                    <a:pt x="14297" y="17498"/>
                  </a:lnTo>
                  <a:lnTo>
                    <a:pt x="14297" y="18564"/>
                  </a:lnTo>
                  <a:lnTo>
                    <a:pt x="13313" y="18564"/>
                  </a:lnTo>
                  <a:lnTo>
                    <a:pt x="13313" y="17498"/>
                  </a:lnTo>
                  <a:close/>
                  <a:moveTo>
                    <a:pt x="14825" y="17498"/>
                  </a:moveTo>
                  <a:lnTo>
                    <a:pt x="15808" y="17498"/>
                  </a:lnTo>
                  <a:lnTo>
                    <a:pt x="15808" y="18564"/>
                  </a:lnTo>
                  <a:lnTo>
                    <a:pt x="14825" y="18564"/>
                  </a:lnTo>
                  <a:lnTo>
                    <a:pt x="14825" y="17498"/>
                  </a:lnTo>
                  <a:close/>
                  <a:moveTo>
                    <a:pt x="16331" y="17498"/>
                  </a:moveTo>
                  <a:lnTo>
                    <a:pt x="17313" y="17498"/>
                  </a:lnTo>
                  <a:lnTo>
                    <a:pt x="17313" y="18564"/>
                  </a:lnTo>
                  <a:lnTo>
                    <a:pt x="16331" y="18564"/>
                  </a:lnTo>
                  <a:lnTo>
                    <a:pt x="16331" y="17498"/>
                  </a:lnTo>
                  <a:close/>
                  <a:moveTo>
                    <a:pt x="6743" y="19139"/>
                  </a:moveTo>
                  <a:lnTo>
                    <a:pt x="14820" y="19139"/>
                  </a:lnTo>
                  <a:lnTo>
                    <a:pt x="14820" y="20205"/>
                  </a:lnTo>
                  <a:lnTo>
                    <a:pt x="6743" y="20205"/>
                  </a:lnTo>
                  <a:lnTo>
                    <a:pt x="6743" y="19139"/>
                  </a:lnTo>
                  <a:close/>
                </a:path>
              </a:pathLst>
            </a:custGeom>
            <a:solidFill>
              <a:schemeClr val="accent1">
                <a:hueOff val="114395"/>
                <a:lumOff val="-24975"/>
              </a:schemeClr>
            </a:solidFill>
            <a:ln w="12700" cap="flat">
              <a:noFill/>
              <a:miter lim="400000"/>
            </a:ln>
            <a:effectLst>
              <a:outerShdw sx="100000" sy="100000" kx="0" ky="0" algn="b" rotWithShape="0" blurRad="63500" dist="184379" dir="687074">
                <a:srgbClr val="000000">
                  <a:alpha val="21366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308" name="CC-BY-NC"/>
          <p:cNvSpPr txBox="1"/>
          <p:nvPr/>
        </p:nvSpPr>
        <p:spPr>
          <a:xfrm>
            <a:off x="21651963" y="4451992"/>
            <a:ext cx="1604164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CC-BY-NC</a:t>
            </a:r>
          </a:p>
        </p:txBody>
      </p:sp>
      <p:sp>
        <p:nvSpPr>
          <p:cNvPr id="309" name="Figure"/>
          <p:cNvSpPr/>
          <p:nvPr/>
        </p:nvSpPr>
        <p:spPr>
          <a:xfrm rot="19518450">
            <a:off x="-3359835" y="-2379296"/>
            <a:ext cx="8485020" cy="79734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  <a:ln w="12700">
            <a:miter lim="400000"/>
          </a:ln>
          <a:effectLst>
            <a:outerShdw sx="100000" sy="100000" kx="0" ky="0" algn="b" rotWithShape="0" blurRad="63500" dist="184379" dir="687074">
              <a:srgbClr val="000000">
                <a:alpha val="21366"/>
              </a:srgbClr>
            </a:outerShdw>
          </a:effectLst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0" name="Figure"/>
          <p:cNvSpPr/>
          <p:nvPr/>
        </p:nvSpPr>
        <p:spPr>
          <a:xfrm rot="19590948">
            <a:off x="16366478" y="9096301"/>
            <a:ext cx="10179049" cy="106883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  <a:ln w="12700">
            <a:miter lim="400000"/>
          </a:ln>
          <a:effectLst>
            <a:outerShdw sx="100000" sy="100000" kx="0" ky="0" algn="b" rotWithShape="0" blurRad="63500" dist="184379" dir="13558264">
              <a:srgbClr val="000000">
                <a:alpha val="21366"/>
              </a:srgbClr>
            </a:outerShdw>
          </a:effectLst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0" grpId="2"/>
      <p:bldP build="whole" bldLvl="1" animBg="1" rev="0" advAuto="0" spid="309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